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64" r:id="rId3"/>
    <p:sldId id="276" r:id="rId4"/>
    <p:sldId id="269" r:id="rId5"/>
    <p:sldId id="266" r:id="rId6"/>
    <p:sldId id="275" r:id="rId7"/>
    <p:sldId id="284" r:id="rId8"/>
    <p:sldId id="283" r:id="rId9"/>
    <p:sldId id="288" r:id="rId10"/>
    <p:sldId id="290" r:id="rId11"/>
    <p:sldId id="289" r:id="rId12"/>
    <p:sldId id="293" r:id="rId13"/>
    <p:sldId id="291" r:id="rId14"/>
    <p:sldId id="282" r:id="rId15"/>
  </p:sldIdLst>
  <p:sldSz cx="9144000" cy="5143500" type="screen16x9"/>
  <p:notesSz cx="6858000" cy="9144000"/>
  <p:embeddedFontLs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56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377" autoAdjust="0"/>
  </p:normalViewPr>
  <p:slideViewPr>
    <p:cSldViewPr snapToGrid="0">
      <p:cViewPr varScale="1">
        <p:scale>
          <a:sx n="93" d="100"/>
          <a:sy n="93" d="100"/>
        </p:scale>
        <p:origin x="21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27315539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Hi My name is Daniel </a:t>
            </a:r>
            <a:r>
              <a:rPr lang="en-CA" dirty="0" err="1" smtClean="0"/>
              <a:t>hegberg</a:t>
            </a:r>
            <a:r>
              <a:rPr lang="en-CA" dirty="0" smtClean="0"/>
              <a:t>.</a:t>
            </a:r>
            <a:r>
              <a:rPr lang="en-CA" baseline="0" dirty="0" smtClean="0"/>
              <a:t>  </a:t>
            </a:r>
          </a:p>
          <a:p>
            <a:pPr lvl="0">
              <a:spcBef>
                <a:spcPts val="0"/>
              </a:spcBef>
              <a:buNone/>
            </a:pPr>
            <a:endParaRPr lang="en-CA" baseline="0" dirty="0" smtClean="0"/>
          </a:p>
          <a:p>
            <a:pPr lvl="0">
              <a:spcBef>
                <a:spcPts val="0"/>
              </a:spcBef>
              <a:buNone/>
            </a:pPr>
            <a:r>
              <a:rPr lang="en-CA" baseline="0" dirty="0" smtClean="0"/>
              <a:t>David Bailey and I would like to provide an update on Team-</a:t>
            </a:r>
            <a:r>
              <a:rPr lang="en-CA" baseline="0" dirty="0" err="1" smtClean="0"/>
              <a:t>Too’s</a:t>
            </a:r>
            <a:r>
              <a:rPr lang="en-CA" baseline="0" dirty="0" smtClean="0"/>
              <a:t> progress on the CDC analytics reporting application</a:t>
            </a:r>
            <a:endParaRPr dirty="0"/>
          </a:p>
        </p:txBody>
      </p:sp>
    </p:spTree>
    <p:extLst>
      <p:ext uri="{BB962C8B-B14F-4D97-AF65-F5344CB8AC3E}">
        <p14:creationId xmlns:p14="http://schemas.microsoft.com/office/powerpoint/2010/main" val="1213631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All of</a:t>
            </a:r>
            <a:r>
              <a:rPr lang="en-CA" baseline="0" dirty="0" smtClean="0"/>
              <a:t> the charts display additional numerical results on mouse over to provide more detail when desired</a:t>
            </a:r>
          </a:p>
          <a:p>
            <a:pPr lvl="0">
              <a:spcBef>
                <a:spcPts val="0"/>
              </a:spcBef>
              <a:buNone/>
            </a:pPr>
            <a:endParaRPr lang="en-CA" baseline="0" dirty="0" smtClean="0"/>
          </a:p>
          <a:p>
            <a:pPr lvl="0">
              <a:spcBef>
                <a:spcPts val="0"/>
              </a:spcBef>
              <a:buNone/>
            </a:pPr>
            <a:r>
              <a:rPr lang="en-CA" baseline="0" dirty="0" smtClean="0"/>
              <a:t>In future updates, the charts will display national and state level statistics from the CDC to provide context for the results of the selected group.</a:t>
            </a:r>
            <a:endParaRPr dirty="0"/>
          </a:p>
        </p:txBody>
      </p:sp>
    </p:spTree>
    <p:extLst>
      <p:ext uri="{BB962C8B-B14F-4D97-AF65-F5344CB8AC3E}">
        <p14:creationId xmlns:p14="http://schemas.microsoft.com/office/powerpoint/2010/main" val="234366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A sortable and searchable</a:t>
            </a:r>
            <a:r>
              <a:rPr lang="en-CA" baseline="0" dirty="0" smtClean="0"/>
              <a:t> grid view is featured underneath the graphical display to provide additional detail.  </a:t>
            </a:r>
          </a:p>
          <a:p>
            <a:pPr lvl="0">
              <a:spcBef>
                <a:spcPts val="0"/>
              </a:spcBef>
              <a:buNone/>
            </a:pPr>
            <a:endParaRPr lang="en-CA" baseline="0" dirty="0" smtClean="0"/>
          </a:p>
          <a:p>
            <a:pPr lvl="0">
              <a:spcBef>
                <a:spcPts val="0"/>
              </a:spcBef>
              <a:buNone/>
            </a:pPr>
            <a:r>
              <a:rPr lang="en-CA" baseline="0" dirty="0" smtClean="0"/>
              <a:t>The tool will modify displayed information based on the login.  </a:t>
            </a:r>
          </a:p>
          <a:p>
            <a:pPr lvl="0">
              <a:spcBef>
                <a:spcPts val="0"/>
              </a:spcBef>
              <a:buNone/>
            </a:pPr>
            <a:endParaRPr lang="en-CA" baseline="0" dirty="0" smtClean="0"/>
          </a:p>
          <a:p>
            <a:pPr lvl="0">
              <a:spcBef>
                <a:spcPts val="0"/>
              </a:spcBef>
              <a:buNone/>
            </a:pPr>
            <a:r>
              <a:rPr lang="en-CA" baseline="0" dirty="0" smtClean="0"/>
              <a:t>Patient identifiable information will be hidden if the logged in party is not privy to said information.</a:t>
            </a:r>
            <a:endParaRPr dirty="0"/>
          </a:p>
        </p:txBody>
      </p:sp>
    </p:spTree>
    <p:extLst>
      <p:ext uri="{BB962C8B-B14F-4D97-AF65-F5344CB8AC3E}">
        <p14:creationId xmlns:p14="http://schemas.microsoft.com/office/powerpoint/2010/main" val="1839710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Easy export</a:t>
            </a:r>
            <a:r>
              <a:rPr lang="en-CA" baseline="0" dirty="0" smtClean="0"/>
              <a:t> of the results to the common CSV and XML formats has been implemented</a:t>
            </a:r>
          </a:p>
          <a:p>
            <a:pPr lvl="0">
              <a:spcBef>
                <a:spcPts val="0"/>
              </a:spcBef>
              <a:buNone/>
            </a:pPr>
            <a:endParaRPr lang="en-CA" baseline="0" dirty="0" smtClean="0"/>
          </a:p>
          <a:p>
            <a:pPr lvl="0">
              <a:spcBef>
                <a:spcPts val="0"/>
              </a:spcBef>
              <a:buNone/>
            </a:pPr>
            <a:r>
              <a:rPr lang="en-CA" baseline="0" dirty="0" smtClean="0"/>
              <a:t>After selecting the desired population, a single click will generate an export including all the chart data and the individual grid data.</a:t>
            </a:r>
          </a:p>
          <a:p>
            <a:pPr lvl="0">
              <a:spcBef>
                <a:spcPts val="0"/>
              </a:spcBef>
              <a:buNone/>
            </a:pPr>
            <a:endParaRPr lang="en-CA" baseline="0" dirty="0" smtClean="0"/>
          </a:p>
          <a:p>
            <a:pPr lvl="0">
              <a:spcBef>
                <a:spcPts val="0"/>
              </a:spcBef>
              <a:buNone/>
            </a:pPr>
            <a:r>
              <a:rPr lang="en-CA" baseline="0" dirty="0" smtClean="0"/>
              <a:t>Similar to the grid view, sensitive data will be hidden if appropriate.</a:t>
            </a:r>
            <a:endParaRPr dirty="0"/>
          </a:p>
        </p:txBody>
      </p:sp>
    </p:spTree>
    <p:extLst>
      <p:ext uri="{BB962C8B-B14F-4D97-AF65-F5344CB8AC3E}">
        <p14:creationId xmlns:p14="http://schemas.microsoft.com/office/powerpoint/2010/main" val="338136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As</a:t>
            </a:r>
            <a:r>
              <a:rPr lang="en-CA" baseline="0" dirty="0" smtClean="0"/>
              <a:t> you can see, we’ve made significant progress since the last report, but a few items remain to be implemented</a:t>
            </a:r>
          </a:p>
          <a:p>
            <a:pPr lvl="0">
              <a:spcBef>
                <a:spcPts val="0"/>
              </a:spcBef>
              <a:buNone/>
            </a:pPr>
            <a:endParaRPr lang="en-CA" baseline="0" dirty="0" smtClean="0"/>
          </a:p>
          <a:p>
            <a:pPr lvl="0">
              <a:spcBef>
                <a:spcPts val="0"/>
              </a:spcBef>
              <a:buNone/>
            </a:pPr>
            <a:r>
              <a:rPr lang="en-CA" baseline="0" dirty="0" smtClean="0"/>
              <a:t>Interface controls are currently limited and need to be expanded.</a:t>
            </a:r>
          </a:p>
          <a:p>
            <a:pPr lvl="0">
              <a:spcBef>
                <a:spcPts val="0"/>
              </a:spcBef>
              <a:buNone/>
            </a:pPr>
            <a:endParaRPr lang="en-CA" baseline="0" dirty="0" smtClean="0"/>
          </a:p>
          <a:p>
            <a:pPr lvl="0">
              <a:spcBef>
                <a:spcPts val="0"/>
              </a:spcBef>
              <a:buNone/>
            </a:pPr>
            <a:r>
              <a:rPr lang="en-CA" baseline="0" dirty="0" smtClean="0"/>
              <a:t>The presentation of the results will finalized and some additional analytics will be added</a:t>
            </a:r>
          </a:p>
          <a:p>
            <a:pPr lvl="0">
              <a:spcBef>
                <a:spcPts val="0"/>
              </a:spcBef>
              <a:buNone/>
            </a:pPr>
            <a:endParaRPr lang="en-CA" baseline="0" dirty="0" smtClean="0"/>
          </a:p>
          <a:p>
            <a:pPr lvl="0">
              <a:spcBef>
                <a:spcPts val="0"/>
              </a:spcBef>
              <a:buNone/>
            </a:pPr>
            <a:r>
              <a:rPr lang="en-CA" baseline="0" dirty="0" smtClean="0"/>
              <a:t>Finally, the dashboard will be incorporated into the larger CDC application.</a:t>
            </a:r>
          </a:p>
          <a:p>
            <a:pPr lvl="0">
              <a:spcBef>
                <a:spcPts val="0"/>
              </a:spcBef>
              <a:buNone/>
            </a:pPr>
            <a:endParaRPr lang="en-CA" baseline="0" dirty="0" smtClean="0"/>
          </a:p>
          <a:p>
            <a:pPr lvl="0">
              <a:spcBef>
                <a:spcPts val="0"/>
              </a:spcBef>
              <a:buNone/>
            </a:pPr>
            <a:r>
              <a:rPr lang="en-CA" baseline="0" dirty="0" smtClean="0"/>
              <a:t>The application has been tested on Azure is ready to deploy</a:t>
            </a:r>
            <a:endParaRPr dirty="0"/>
          </a:p>
        </p:txBody>
      </p:sp>
    </p:spTree>
    <p:extLst>
      <p:ext uri="{BB962C8B-B14F-4D97-AF65-F5344CB8AC3E}">
        <p14:creationId xmlns:p14="http://schemas.microsoft.com/office/powerpoint/2010/main" val="282539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Our</a:t>
            </a:r>
            <a:r>
              <a:rPr lang="en-CA" baseline="0" dirty="0" smtClean="0"/>
              <a:t> project is to develop the analytics &amp; reporting component of the CDC application focused on understanding and preventing childhood obesity</a:t>
            </a:r>
          </a:p>
          <a:p>
            <a:pPr lvl="0">
              <a:spcBef>
                <a:spcPts val="0"/>
              </a:spcBef>
              <a:buNone/>
            </a:pPr>
            <a:endParaRPr lang="en-CA" baseline="0" dirty="0" smtClean="0"/>
          </a:p>
          <a:p>
            <a:pPr lvl="0">
              <a:spcBef>
                <a:spcPts val="0"/>
              </a:spcBef>
              <a:buNone/>
            </a:pPr>
            <a:r>
              <a:rPr lang="en-CA" baseline="0" dirty="0" smtClean="0"/>
              <a:t>This component of the tool is used to aggregate population level data and present a flexible dashboard for providers and care managers.</a:t>
            </a:r>
          </a:p>
          <a:p>
            <a:pPr lvl="0">
              <a:spcBef>
                <a:spcPts val="0"/>
              </a:spcBef>
              <a:buNone/>
            </a:pPr>
            <a:endParaRPr lang="en-CA" baseline="0" dirty="0" smtClean="0"/>
          </a:p>
          <a:p>
            <a:pPr lvl="0">
              <a:spcBef>
                <a:spcPts val="0"/>
              </a:spcBef>
              <a:buNone/>
            </a:pPr>
            <a:endParaRPr dirty="0"/>
          </a:p>
        </p:txBody>
      </p:sp>
    </p:spTree>
    <p:extLst>
      <p:ext uri="{BB962C8B-B14F-4D97-AF65-F5344CB8AC3E}">
        <p14:creationId xmlns:p14="http://schemas.microsoft.com/office/powerpoint/2010/main" val="391932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Here is a quick</a:t>
            </a:r>
            <a:r>
              <a:rPr lang="en-CA" baseline="0" dirty="0" smtClean="0"/>
              <a:t> update of the Gantt chart.  This represents our project plan and our progress so far.  </a:t>
            </a:r>
          </a:p>
          <a:p>
            <a:pPr lvl="0">
              <a:spcBef>
                <a:spcPts val="0"/>
              </a:spcBef>
              <a:buNone/>
            </a:pPr>
            <a:endParaRPr lang="en-CA" baseline="0" dirty="0" smtClean="0"/>
          </a:p>
          <a:p>
            <a:pPr lvl="0">
              <a:spcBef>
                <a:spcPts val="0"/>
              </a:spcBef>
              <a:buNone/>
            </a:pPr>
            <a:r>
              <a:rPr lang="en-CA" baseline="0" dirty="0" smtClean="0"/>
              <a:t>Overall, we’re on pace with the original project plan.  In upcoming sections I’ll highlight the details of our progress.</a:t>
            </a:r>
            <a:endParaRPr dirty="0"/>
          </a:p>
        </p:txBody>
      </p:sp>
    </p:spTree>
    <p:extLst>
      <p:ext uri="{BB962C8B-B14F-4D97-AF65-F5344CB8AC3E}">
        <p14:creationId xmlns:p14="http://schemas.microsoft.com/office/powerpoint/2010/main" val="958740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The Dashboard is constructed</a:t>
            </a:r>
            <a:r>
              <a:rPr lang="en-CA" baseline="0" dirty="0" smtClean="0"/>
              <a:t> using </a:t>
            </a:r>
            <a:r>
              <a:rPr lang="en-CA" baseline="0" dirty="0" err="1" smtClean="0"/>
              <a:t>Highcharts</a:t>
            </a:r>
            <a:r>
              <a:rPr lang="en-CA" baseline="0" dirty="0" smtClean="0"/>
              <a:t> and AngularJS for the front end.  This allows for a lightweight, responsive design.</a:t>
            </a:r>
          </a:p>
          <a:p>
            <a:pPr lvl="0">
              <a:spcBef>
                <a:spcPts val="0"/>
              </a:spcBef>
              <a:buNone/>
            </a:pPr>
            <a:endParaRPr lang="en-CA" baseline="0" dirty="0" smtClean="0"/>
          </a:p>
          <a:p>
            <a:pPr lvl="0">
              <a:spcBef>
                <a:spcPts val="0"/>
              </a:spcBef>
              <a:buNone/>
            </a:pPr>
            <a:r>
              <a:rPr lang="en-CA" baseline="0" dirty="0" smtClean="0"/>
              <a:t>The Backend has been developed in C# and uses </a:t>
            </a:r>
            <a:r>
              <a:rPr lang="en-CA" baseline="0" dirty="0" err="1" smtClean="0"/>
              <a:t>.Net</a:t>
            </a:r>
            <a:r>
              <a:rPr lang="en-CA" baseline="0" dirty="0" smtClean="0"/>
              <a:t> HL7.FHIR library to connect with the FHIR server.  The Library simplifies working with the server since it conforms to the current FHIR specification.</a:t>
            </a:r>
          </a:p>
          <a:p>
            <a:pPr lvl="0">
              <a:spcBef>
                <a:spcPts val="0"/>
              </a:spcBef>
              <a:buNone/>
            </a:pPr>
            <a:endParaRPr lang="en-CA" baseline="0" dirty="0" smtClean="0"/>
          </a:p>
          <a:p>
            <a:pPr lvl="0">
              <a:spcBef>
                <a:spcPts val="0"/>
              </a:spcBef>
              <a:buNone/>
            </a:pPr>
            <a:r>
              <a:rPr lang="en-CA" baseline="0" dirty="0" smtClean="0"/>
              <a:t>Ultimately the project will be deployed as a website using Microsoft Azure services</a:t>
            </a:r>
            <a:endParaRPr dirty="0"/>
          </a:p>
        </p:txBody>
      </p:sp>
    </p:spTree>
    <p:extLst>
      <p:ext uri="{BB962C8B-B14F-4D97-AF65-F5344CB8AC3E}">
        <p14:creationId xmlns:p14="http://schemas.microsoft.com/office/powerpoint/2010/main" val="292487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The dashboard follows an MVC design</a:t>
            </a:r>
            <a:r>
              <a:rPr lang="en-CA" baseline="0" dirty="0" smtClean="0"/>
              <a:t> template</a:t>
            </a:r>
          </a:p>
          <a:p>
            <a:pPr lvl="0">
              <a:spcBef>
                <a:spcPts val="0"/>
              </a:spcBef>
              <a:buNone/>
            </a:pPr>
            <a:endParaRPr lang="en-CA" baseline="0" dirty="0" smtClean="0"/>
          </a:p>
          <a:p>
            <a:pPr lvl="0">
              <a:spcBef>
                <a:spcPts val="0"/>
              </a:spcBef>
              <a:buNone/>
            </a:pPr>
            <a:r>
              <a:rPr lang="en-CA" baseline="0" dirty="0" smtClean="0"/>
              <a:t>Models includes a graph data object and patient and observation objects to store the relevant data.</a:t>
            </a:r>
          </a:p>
          <a:p>
            <a:pPr lvl="0">
              <a:spcBef>
                <a:spcPts val="0"/>
              </a:spcBef>
              <a:buNone/>
            </a:pPr>
            <a:endParaRPr lang="en-CA" baseline="0" dirty="0" smtClean="0"/>
          </a:p>
          <a:p>
            <a:pPr lvl="0">
              <a:spcBef>
                <a:spcPts val="0"/>
              </a:spcBef>
              <a:buNone/>
            </a:pPr>
            <a:r>
              <a:rPr lang="en-CA" baseline="0" dirty="0" smtClean="0"/>
              <a:t>The controller queries the FHIR server, and prepares the data for the frontend or data exports.  The controller also delivers the data as a JSON payload to the view.</a:t>
            </a:r>
          </a:p>
          <a:p>
            <a:pPr lvl="0">
              <a:spcBef>
                <a:spcPts val="0"/>
              </a:spcBef>
              <a:buNone/>
            </a:pPr>
            <a:endParaRPr lang="en-CA" baseline="0" dirty="0" smtClean="0"/>
          </a:p>
          <a:p>
            <a:pPr lvl="0">
              <a:spcBef>
                <a:spcPts val="0"/>
              </a:spcBef>
              <a:buNone/>
            </a:pPr>
            <a:r>
              <a:rPr lang="en-CA" baseline="0" dirty="0" smtClean="0"/>
              <a:t>The view is the visual representation of the results and contains the user interface, triggering requests that will be sent to the controller </a:t>
            </a:r>
          </a:p>
          <a:p>
            <a:pPr lvl="0">
              <a:spcBef>
                <a:spcPts val="0"/>
              </a:spcBef>
              <a:buNone/>
            </a:pPr>
            <a:endParaRPr dirty="0"/>
          </a:p>
        </p:txBody>
      </p:sp>
    </p:spTree>
    <p:extLst>
      <p:ext uri="{BB962C8B-B14F-4D97-AF65-F5344CB8AC3E}">
        <p14:creationId xmlns:p14="http://schemas.microsoft.com/office/powerpoint/2010/main" val="2389989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Our</a:t>
            </a:r>
            <a:r>
              <a:rPr lang="en-CA" baseline="0" dirty="0" smtClean="0"/>
              <a:t> team has made significant progress since the last report</a:t>
            </a:r>
          </a:p>
          <a:p>
            <a:pPr lvl="0">
              <a:spcBef>
                <a:spcPts val="0"/>
              </a:spcBef>
              <a:buNone/>
            </a:pPr>
            <a:endParaRPr lang="en-CA" baseline="0" dirty="0" smtClean="0"/>
          </a:p>
          <a:p>
            <a:pPr lvl="0">
              <a:spcBef>
                <a:spcPts val="0"/>
              </a:spcBef>
              <a:buNone/>
            </a:pPr>
            <a:r>
              <a:rPr lang="en-CA" baseline="0" dirty="0" smtClean="0"/>
              <a:t>We finalized our quires to the server and the JSON payload that will be used in to communicate between the front &amp; back end</a:t>
            </a:r>
          </a:p>
          <a:p>
            <a:pPr lvl="0">
              <a:spcBef>
                <a:spcPts val="0"/>
              </a:spcBef>
              <a:buNone/>
            </a:pPr>
            <a:endParaRPr lang="en-CA" baseline="0" dirty="0" smtClean="0"/>
          </a:p>
          <a:p>
            <a:pPr lvl="0">
              <a:spcBef>
                <a:spcPts val="0"/>
              </a:spcBef>
              <a:buNone/>
            </a:pPr>
            <a:r>
              <a:rPr lang="en-CA" baseline="0" dirty="0" smtClean="0"/>
              <a:t>The tool now includes CDC data for results comparison and performs analytics on BMI, Hemoglobin &amp; hypertension</a:t>
            </a:r>
          </a:p>
          <a:p>
            <a:pPr lvl="0">
              <a:spcBef>
                <a:spcPts val="0"/>
              </a:spcBef>
              <a:buNone/>
            </a:pPr>
            <a:endParaRPr lang="en-CA" baseline="0" dirty="0" smtClean="0"/>
          </a:p>
          <a:p>
            <a:pPr lvl="0">
              <a:spcBef>
                <a:spcPts val="0"/>
              </a:spcBef>
              <a:buNone/>
            </a:pPr>
            <a:r>
              <a:rPr lang="en-CA" baseline="0" dirty="0" smtClean="0"/>
              <a:t>Additionally, the data export tool has been completed and now outputs the results to csv and xml</a:t>
            </a:r>
          </a:p>
          <a:p>
            <a:pPr lvl="0">
              <a:spcBef>
                <a:spcPts val="0"/>
              </a:spcBef>
              <a:buNone/>
            </a:pPr>
            <a:endParaRPr dirty="0"/>
          </a:p>
        </p:txBody>
      </p:sp>
    </p:spTree>
    <p:extLst>
      <p:ext uri="{BB962C8B-B14F-4D97-AF65-F5344CB8AC3E}">
        <p14:creationId xmlns:p14="http://schemas.microsoft.com/office/powerpoint/2010/main" val="257057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To</a:t>
            </a:r>
            <a:r>
              <a:rPr lang="en-CA" baseline="0" dirty="0" smtClean="0"/>
              <a:t> finalize this project, we will still need to implement some further analytic components used to aggregate data</a:t>
            </a:r>
          </a:p>
          <a:p>
            <a:pPr lvl="0">
              <a:spcBef>
                <a:spcPts val="0"/>
              </a:spcBef>
              <a:buNone/>
            </a:pPr>
            <a:endParaRPr lang="en-CA" baseline="0" dirty="0" smtClean="0"/>
          </a:p>
          <a:p>
            <a:pPr lvl="0">
              <a:spcBef>
                <a:spcPts val="0"/>
              </a:spcBef>
              <a:buNone/>
            </a:pPr>
            <a:r>
              <a:rPr lang="en-CA" baseline="0" dirty="0" smtClean="0"/>
              <a:t>Additional dashboard controls and data visualizations are also planned for implementation before the project delivery data</a:t>
            </a:r>
          </a:p>
          <a:p>
            <a:pPr lvl="0">
              <a:spcBef>
                <a:spcPts val="0"/>
              </a:spcBef>
              <a:buNone/>
            </a:pPr>
            <a:endParaRPr lang="en-CA" baseline="0" dirty="0" smtClean="0"/>
          </a:p>
          <a:p>
            <a:pPr lvl="0">
              <a:spcBef>
                <a:spcPts val="0"/>
              </a:spcBef>
              <a:buNone/>
            </a:pPr>
            <a:r>
              <a:rPr lang="en-CA" baseline="0" dirty="0" smtClean="0"/>
              <a:t>Communication with the other components in the CDC application will need to be implemented</a:t>
            </a:r>
          </a:p>
          <a:p>
            <a:pPr lvl="0">
              <a:spcBef>
                <a:spcPts val="0"/>
              </a:spcBef>
              <a:buNone/>
            </a:pPr>
            <a:endParaRPr lang="en-CA" baseline="0" dirty="0" smtClean="0"/>
          </a:p>
          <a:p>
            <a:pPr lvl="0">
              <a:spcBef>
                <a:spcPts val="0"/>
              </a:spcBef>
              <a:buNone/>
            </a:pPr>
            <a:r>
              <a:rPr lang="en-CA" baseline="0" dirty="0" smtClean="0"/>
              <a:t>Finally, testing will need to be done and the construction of a user guide and other relevant documentation</a:t>
            </a:r>
            <a:endParaRPr dirty="0"/>
          </a:p>
        </p:txBody>
      </p:sp>
    </p:spTree>
    <p:extLst>
      <p:ext uri="{BB962C8B-B14F-4D97-AF65-F5344CB8AC3E}">
        <p14:creationId xmlns:p14="http://schemas.microsoft.com/office/powerpoint/2010/main" val="1255433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Since the last report, some of the challenges we’ve faced include</a:t>
            </a:r>
            <a:r>
              <a:rPr lang="en-CA" baseline="0" dirty="0" smtClean="0"/>
              <a:t> the limited data available in the FHIR server.  To properly prototype this kind of application we needed to generate a significant amount of data.</a:t>
            </a:r>
          </a:p>
          <a:p>
            <a:pPr lvl="0">
              <a:spcBef>
                <a:spcPts val="0"/>
              </a:spcBef>
              <a:buNone/>
            </a:pPr>
            <a:endParaRPr lang="en-CA" baseline="0" dirty="0" smtClean="0"/>
          </a:p>
          <a:p>
            <a:pPr lvl="0">
              <a:spcBef>
                <a:spcPts val="0"/>
              </a:spcBef>
              <a:buNone/>
            </a:pPr>
            <a:r>
              <a:rPr lang="en-CA" baseline="0" dirty="0" smtClean="0"/>
              <a:t>The large amount of data needed also causes challenges when communicating with the FHIR server, since responses have a size limit, requiring multiple requests that slow down the application</a:t>
            </a:r>
          </a:p>
          <a:p>
            <a:pPr lvl="0">
              <a:spcBef>
                <a:spcPts val="0"/>
              </a:spcBef>
              <a:buNone/>
            </a:pPr>
            <a:endParaRPr lang="en-CA" baseline="0" dirty="0" smtClean="0"/>
          </a:p>
          <a:p>
            <a:pPr lvl="0">
              <a:spcBef>
                <a:spcPts val="0"/>
              </a:spcBef>
              <a:buNone/>
            </a:pPr>
            <a:r>
              <a:rPr lang="en-CA" baseline="0" dirty="0" smtClean="0"/>
              <a:t>The FHIR query specifications have caused some challenges, for example creating queries that request subsets of value ranges.  This has resulted in the need to query more data than required and then managing the data in the application, again impacting performance.</a:t>
            </a:r>
          </a:p>
          <a:p>
            <a:pPr lvl="0">
              <a:spcBef>
                <a:spcPts val="0"/>
              </a:spcBef>
              <a:buNone/>
            </a:pPr>
            <a:endParaRPr lang="en-CA" baseline="0" dirty="0" smtClean="0"/>
          </a:p>
          <a:p>
            <a:pPr lvl="0">
              <a:spcBef>
                <a:spcPts val="0"/>
              </a:spcBef>
              <a:buNone/>
            </a:pPr>
            <a:r>
              <a:rPr lang="en-CA" baseline="0" dirty="0" smtClean="0"/>
              <a:t>Finally, Selecting appropriate visualizations and interfaces has presented another challenge.  We’ve been striving to provide as much detail and control as </a:t>
            </a:r>
            <a:r>
              <a:rPr lang="en-CA" baseline="0" dirty="0" err="1" smtClean="0"/>
              <a:t>posibile</a:t>
            </a:r>
            <a:r>
              <a:rPr lang="en-CA" baseline="0" dirty="0" smtClean="0"/>
              <a:t> to the user while maintaining ease of use and a clean format for the results.</a:t>
            </a:r>
            <a:endParaRPr dirty="0"/>
          </a:p>
        </p:txBody>
      </p:sp>
    </p:spTree>
    <p:extLst>
      <p:ext uri="{BB962C8B-B14F-4D97-AF65-F5344CB8AC3E}">
        <p14:creationId xmlns:p14="http://schemas.microsoft.com/office/powerpoint/2010/main" val="82124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We’d like to provide a walkthrough of the current</a:t>
            </a:r>
            <a:r>
              <a:rPr lang="en-CA" baseline="0" dirty="0" smtClean="0"/>
              <a:t> state of the application</a:t>
            </a:r>
          </a:p>
          <a:p>
            <a:pPr lvl="0">
              <a:spcBef>
                <a:spcPts val="0"/>
              </a:spcBef>
              <a:buNone/>
            </a:pPr>
            <a:endParaRPr lang="en-CA" baseline="0" dirty="0" smtClean="0"/>
          </a:p>
          <a:p>
            <a:pPr lvl="0">
              <a:spcBef>
                <a:spcPts val="0"/>
              </a:spcBef>
              <a:buNone/>
            </a:pPr>
            <a:r>
              <a:rPr lang="en-CA" baseline="0" dirty="0" smtClean="0"/>
              <a:t>Here is the main view of the dashboard, presenting historical BMI and Hemoglobin levels and for a given population in the line charts</a:t>
            </a:r>
          </a:p>
          <a:p>
            <a:pPr lvl="0">
              <a:spcBef>
                <a:spcPts val="0"/>
              </a:spcBef>
              <a:buNone/>
            </a:pPr>
            <a:endParaRPr lang="en-CA" baseline="0" dirty="0" smtClean="0"/>
          </a:p>
          <a:p>
            <a:pPr lvl="0">
              <a:spcBef>
                <a:spcPts val="0"/>
              </a:spcBef>
              <a:buNone/>
            </a:pPr>
            <a:r>
              <a:rPr lang="en-CA" baseline="0" dirty="0" smtClean="0"/>
              <a:t>A state by state breakdown of the current rates appear in the map on the left, with the % of patients falling in each weight classification shown in the pie chart on the right.</a:t>
            </a:r>
            <a:endParaRPr dirty="0"/>
          </a:p>
        </p:txBody>
      </p:sp>
    </p:spTree>
    <p:extLst>
      <p:ext uri="{BB962C8B-B14F-4D97-AF65-F5344CB8AC3E}">
        <p14:creationId xmlns:p14="http://schemas.microsoft.com/office/powerpoint/2010/main" val="988426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grpSp>
      <p:sp>
        <p:nvSpPr>
          <p:cNvPr id="16" name="Shape 16"/>
          <p:cNvSpPr txBox="1">
            <a:spLocks noGrp="1"/>
          </p:cNvSpPr>
          <p:nvPr>
            <p:ph type="ctrTitle"/>
          </p:nvPr>
        </p:nvSpPr>
        <p:spPr>
          <a:xfrm>
            <a:off x="598100" y="1775222"/>
            <a:ext cx="8222100" cy="838799"/>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899"/>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4"/>
            <a:chOff x="0" y="3903669"/>
            <a:chExt cx="9144000" cy="1239924"/>
          </a:xfrm>
        </p:grpSpPr>
        <p:sp>
          <p:nvSpPr>
            <p:cNvPr id="30" name="Shape 30"/>
            <p:cNvSpPr/>
            <p:nvPr/>
          </p:nvSpPr>
          <p:spPr>
            <a:xfrm>
              <a:off x="8154895" y="3903669"/>
              <a:ext cx="989099" cy="987899"/>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31" name="Shape 31"/>
            <p:cNvSpPr/>
            <p:nvPr/>
          </p:nvSpPr>
          <p:spPr>
            <a:xfrm flipH="1">
              <a:off x="6181162" y="3903669"/>
              <a:ext cx="989099" cy="987899"/>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a:off x="7170274" y="3903669"/>
              <a:ext cx="989099" cy="9878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dirty="0"/>
            </a:p>
          </p:txBody>
        </p:sp>
        <p:sp>
          <p:nvSpPr>
            <p:cNvPr id="33" name="Shape 33"/>
            <p:cNvSpPr/>
            <p:nvPr/>
          </p:nvSpPr>
          <p:spPr>
            <a:xfrm rot="10800000">
              <a:off x="8154757" y="3903682"/>
              <a:ext cx="989099" cy="987899"/>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dirty="0"/>
            </a:p>
          </p:txBody>
        </p:sp>
        <p:sp>
          <p:nvSpPr>
            <p:cNvPr id="34" name="Shape 34"/>
            <p:cNvSpPr/>
            <p:nvPr/>
          </p:nvSpPr>
          <p:spPr>
            <a:xfrm>
              <a:off x="0" y="4891594"/>
              <a:ext cx="9144000" cy="2519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grpSp>
      <p:sp>
        <p:nvSpPr>
          <p:cNvPr id="35" name="Shape 35"/>
          <p:cNvSpPr txBox="1">
            <a:spLocks noGrp="1"/>
          </p:cNvSpPr>
          <p:nvPr>
            <p:ph type="title"/>
          </p:nvPr>
        </p:nvSpPr>
        <p:spPr>
          <a:xfrm>
            <a:off x="311700" y="410000"/>
            <a:ext cx="8520599"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599"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599"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899"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899"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599"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7999" cy="3103199"/>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dirty="0"/>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799"/>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dirty="0"/>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grpSp>
      <p:sp>
        <p:nvSpPr>
          <p:cNvPr id="76" name="Shape 76"/>
          <p:cNvSpPr txBox="1">
            <a:spLocks noGrp="1"/>
          </p:cNvSpPr>
          <p:nvPr>
            <p:ph type="title"/>
          </p:nvPr>
        </p:nvSpPr>
        <p:spPr>
          <a:xfrm>
            <a:off x="311700" y="1256050"/>
            <a:ext cx="8520599"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599"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extLst>
      <p:ext uri="{BB962C8B-B14F-4D97-AF65-F5344CB8AC3E}">
        <p14:creationId xmlns:p14="http://schemas.microsoft.com/office/powerpoint/2010/main" val="113395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599"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599"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2.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1.png"/><Relationship Id="rId5" Type="http://schemas.openxmlformats.org/officeDocument/2006/relationships/audio" Target="../media/audio4.wav"/><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3.png"/><Relationship Id="rId5" Type="http://schemas.openxmlformats.org/officeDocument/2006/relationships/audio" Target="../media/audio5.wav"/><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4.png"/><Relationship Id="rId5" Type="http://schemas.openxmlformats.org/officeDocument/2006/relationships/audio" Target="../media/audio6.wav"/><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png"/><Relationship Id="rId5" Type="http://schemas.openxmlformats.org/officeDocument/2006/relationships/audio" Target="../media/audio7.wav"/><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audio" Target="../media/audio8.wav"/><Relationship Id="rId5" Type="http://schemas.openxmlformats.org/officeDocument/2006/relationships/image" Target="../media/image1.png"/><Relationship Id="rId4" Type="http://schemas.openxmlformats.org/officeDocument/2006/relationships/audio" Target="../media/audio8.wav"/></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audio" Target="../media/audio1.wav"/><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png"/><Relationship Id="rId5" Type="http://schemas.openxmlformats.org/officeDocument/2006/relationships/audio" Target="../media/audio2.wav"/><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0.png"/><Relationship Id="rId5" Type="http://schemas.openxmlformats.org/officeDocument/2006/relationships/audio" Target="../media/audio3.wav"/><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69182" y="858913"/>
            <a:ext cx="9074817" cy="4284587"/>
          </a:xfrm>
          <a:prstGeom prst="rect">
            <a:avLst/>
          </a:prstGeom>
        </p:spPr>
        <p:txBody>
          <a:bodyPr lIns="91425" tIns="91425" rIns="91425" bIns="91425" anchor="b" anchorCtr="0">
            <a:noAutofit/>
          </a:bodyPr>
          <a:lstStyle/>
          <a:p>
            <a:pPr lvl="0" algn="ctr" rtl="0">
              <a:lnSpc>
                <a:spcPct val="120000"/>
              </a:lnSpc>
              <a:spcBef>
                <a:spcPts val="0"/>
              </a:spcBef>
              <a:buNone/>
            </a:pPr>
            <a:r>
              <a:rPr lang="en" sz="5200" dirty="0">
                <a:solidFill>
                  <a:srgbClr val="D9D9D9"/>
                </a:solidFill>
                <a:latin typeface="Arial"/>
                <a:ea typeface="Arial"/>
                <a:cs typeface="Arial"/>
                <a:sym typeface="Arial"/>
              </a:rPr>
              <a:t>Healthy Weight on </a:t>
            </a:r>
            <a:r>
              <a:rPr lang="en" sz="5200" dirty="0" smtClean="0">
                <a:solidFill>
                  <a:srgbClr val="D9D9D9"/>
                </a:solidFill>
                <a:latin typeface="Arial"/>
                <a:ea typeface="Arial"/>
                <a:cs typeface="Arial"/>
                <a:sym typeface="Arial"/>
              </a:rPr>
              <a:t>FHIR</a:t>
            </a:r>
            <a:br>
              <a:rPr lang="en" sz="5200" dirty="0" smtClean="0">
                <a:solidFill>
                  <a:srgbClr val="D9D9D9"/>
                </a:solidFill>
                <a:latin typeface="Arial"/>
                <a:ea typeface="Arial"/>
                <a:cs typeface="Arial"/>
                <a:sym typeface="Arial"/>
              </a:rPr>
            </a:br>
            <a:r>
              <a:rPr lang="en" sz="2800" dirty="0" smtClean="0">
                <a:solidFill>
                  <a:srgbClr val="B6D7A8"/>
                </a:solidFill>
                <a:latin typeface="Arial"/>
                <a:ea typeface="Arial"/>
                <a:cs typeface="Arial"/>
                <a:sym typeface="Arial"/>
              </a:rPr>
              <a:t>CDC </a:t>
            </a:r>
            <a:r>
              <a:rPr lang="en" sz="2800" dirty="0">
                <a:solidFill>
                  <a:srgbClr val="B6D7A8"/>
                </a:solidFill>
                <a:latin typeface="Arial"/>
                <a:ea typeface="Arial"/>
                <a:cs typeface="Arial"/>
                <a:sym typeface="Arial"/>
              </a:rPr>
              <a:t>Analytics Reporting Application</a:t>
            </a:r>
          </a:p>
          <a:p>
            <a:pPr lvl="0" algn="ctr" rtl="0">
              <a:lnSpc>
                <a:spcPct val="120000"/>
              </a:lnSpc>
              <a:spcBef>
                <a:spcPts val="0"/>
              </a:spcBef>
              <a:buNone/>
            </a:pPr>
            <a:r>
              <a:rPr lang="en" sz="2400" dirty="0" smtClean="0">
                <a:solidFill>
                  <a:srgbClr val="D9D9D9"/>
                </a:solidFill>
                <a:latin typeface="Arial"/>
                <a:ea typeface="Arial"/>
                <a:cs typeface="Arial"/>
                <a:sym typeface="Arial"/>
              </a:rPr>
              <a:t/>
            </a:r>
            <a:br>
              <a:rPr lang="en" sz="2400" dirty="0" smtClean="0">
                <a:solidFill>
                  <a:srgbClr val="D9D9D9"/>
                </a:solidFill>
                <a:latin typeface="Arial"/>
                <a:ea typeface="Arial"/>
                <a:cs typeface="Arial"/>
                <a:sym typeface="Arial"/>
              </a:rPr>
            </a:br>
            <a:r>
              <a:rPr lang="en" sz="2400" dirty="0">
                <a:solidFill>
                  <a:srgbClr val="D9D9D9"/>
                </a:solidFill>
                <a:latin typeface="Arial"/>
                <a:ea typeface="Arial"/>
                <a:cs typeface="Arial"/>
                <a:sym typeface="Arial"/>
              </a:rPr>
              <a:t/>
            </a:r>
            <a:br>
              <a:rPr lang="en" sz="2400" dirty="0">
                <a:solidFill>
                  <a:srgbClr val="D9D9D9"/>
                </a:solidFill>
                <a:latin typeface="Arial"/>
                <a:ea typeface="Arial"/>
                <a:cs typeface="Arial"/>
                <a:sym typeface="Arial"/>
              </a:rPr>
            </a:br>
            <a:r>
              <a:rPr lang="en" sz="2400" dirty="0" smtClean="0">
                <a:solidFill>
                  <a:srgbClr val="D9D9D9"/>
                </a:solidFill>
                <a:latin typeface="Arial"/>
                <a:ea typeface="Arial"/>
                <a:cs typeface="Arial"/>
                <a:sym typeface="Arial"/>
              </a:rPr>
              <a:t>Team-Too</a:t>
            </a:r>
            <a:br>
              <a:rPr lang="en" sz="2400" dirty="0" smtClean="0">
                <a:solidFill>
                  <a:srgbClr val="D9D9D9"/>
                </a:solidFill>
                <a:latin typeface="Arial"/>
                <a:ea typeface="Arial"/>
                <a:cs typeface="Arial"/>
                <a:sym typeface="Arial"/>
              </a:rPr>
            </a:br>
            <a:r>
              <a:rPr lang="en" sz="2400" dirty="0" smtClean="0">
                <a:solidFill>
                  <a:srgbClr val="D9D9D9"/>
                </a:solidFill>
                <a:latin typeface="Arial"/>
                <a:ea typeface="Arial"/>
                <a:cs typeface="Arial"/>
                <a:sym typeface="Arial"/>
              </a:rPr>
              <a:t>Deliverable </a:t>
            </a:r>
            <a:r>
              <a:rPr lang="en" sz="2400" dirty="0">
                <a:solidFill>
                  <a:srgbClr val="D9D9D9"/>
                </a:solidFill>
                <a:latin typeface="Arial"/>
                <a:ea typeface="Arial"/>
                <a:cs typeface="Arial"/>
                <a:sym typeface="Arial"/>
              </a:rPr>
              <a:t>3</a:t>
            </a:r>
            <a:r>
              <a:rPr lang="en" sz="2400" dirty="0" smtClean="0">
                <a:solidFill>
                  <a:srgbClr val="D9D9D9"/>
                </a:solidFill>
                <a:latin typeface="Arial"/>
                <a:ea typeface="Arial"/>
                <a:cs typeface="Arial"/>
                <a:sym typeface="Arial"/>
              </a:rPr>
              <a:t>: Progress Report</a:t>
            </a:r>
            <a:endParaRPr lang="en" sz="2400" dirty="0">
              <a:solidFill>
                <a:srgbClr val="D9D9D9"/>
              </a:solidFill>
              <a:latin typeface="Arial"/>
              <a:ea typeface="Arial"/>
              <a:cs typeface="Arial"/>
              <a:sym typeface="Arial"/>
            </a:endParaRPr>
          </a:p>
          <a:p>
            <a:pPr lvl="0">
              <a:spcBef>
                <a:spcPts val="0"/>
              </a:spcBef>
              <a:buNone/>
            </a:pPr>
            <a:endParaRPr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ransition spd="slow" advClick="0" advTm="8060">
    <p:cu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0" fill="hold"/>
                                        <p:tgtEl>
                                          <p:spTgt spid="2"/>
                                        </p:tgtEl>
                                      </p:cBhvr>
                                    </p:cmd>
                                  </p:childTnLst>
                                </p:cTn>
                              </p:par>
                            </p:childTnLst>
                          </p:cTn>
                        </p:par>
                      </p:childTnLst>
                    </p:cTn>
                  </p:par>
                </p:childTnLst>
              </p:cTn>
              <p:nextCondLst>
                <p:cond evt="onClick" delay="0">
                  <p:tgtEl>
                    <p:spTgt spid="2"/>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1" y="600363"/>
            <a:ext cx="3528290" cy="1063337"/>
          </a:xfrm>
          <a:prstGeom prst="rect">
            <a:avLst/>
          </a:prstGeom>
        </p:spPr>
        <p:txBody>
          <a:bodyPr lIns="91425" tIns="91425" rIns="91425" bIns="91425" anchor="b" anchorCtr="0">
            <a:noAutofit/>
          </a:bodyPr>
          <a:lstStyle/>
          <a:p>
            <a:pPr lvl="0" algn="ctr"/>
            <a:r>
              <a:rPr lang="en-US" dirty="0" smtClean="0"/>
              <a:t>Preliminary Demonstration</a:t>
            </a:r>
            <a:endParaRPr lang="en" dirty="0"/>
          </a:p>
        </p:txBody>
      </p:sp>
      <p:pic>
        <p:nvPicPr>
          <p:cNvPr id="2" name="Picture 1"/>
          <p:cNvPicPr>
            <a:picLocks noChangeAspect="1"/>
          </p:cNvPicPr>
          <p:nvPr/>
        </p:nvPicPr>
        <p:blipFill>
          <a:blip r:embed="rId6"/>
          <a:stretch>
            <a:fillRect/>
          </a:stretch>
        </p:blipFill>
        <p:spPr>
          <a:xfrm>
            <a:off x="3689048" y="1471959"/>
            <a:ext cx="2842928" cy="2393015"/>
          </a:xfrm>
          <a:prstGeom prst="rect">
            <a:avLst/>
          </a:prstGeom>
        </p:spPr>
      </p:pic>
      <p:pic>
        <p:nvPicPr>
          <p:cNvPr id="4" name="Picture 3"/>
          <p:cNvPicPr>
            <a:picLocks noChangeAspect="1"/>
          </p:cNvPicPr>
          <p:nvPr/>
        </p:nvPicPr>
        <p:blipFill>
          <a:blip r:embed="rId7"/>
          <a:stretch>
            <a:fillRect/>
          </a:stretch>
        </p:blipFill>
        <p:spPr>
          <a:xfrm>
            <a:off x="6706232" y="1471959"/>
            <a:ext cx="2263512" cy="2393015"/>
          </a:xfrm>
          <a:prstGeom prst="rect">
            <a:avLst/>
          </a:prstGeom>
        </p:spPr>
      </p:pic>
      <p:sp>
        <p:nvSpPr>
          <p:cNvPr id="12" name="Rectangle 11"/>
          <p:cNvSpPr/>
          <p:nvPr/>
        </p:nvSpPr>
        <p:spPr>
          <a:xfrm>
            <a:off x="36914" y="1912368"/>
            <a:ext cx="3380508" cy="2862322"/>
          </a:xfrm>
          <a:prstGeom prst="rect">
            <a:avLst/>
          </a:prstGeom>
        </p:spPr>
        <p:txBody>
          <a:bodyPr wrap="square">
            <a:spAutoFit/>
          </a:bodyPr>
          <a:lstStyle/>
          <a:p>
            <a:r>
              <a:rPr lang="en" sz="2000" dirty="0" smtClean="0">
                <a:solidFill>
                  <a:srgbClr val="735671"/>
                </a:solidFill>
                <a:latin typeface="Roboto" panose="020B0604020202020204" charset="0"/>
                <a:ea typeface="Roboto" panose="020B0604020202020204" charset="0"/>
                <a:cs typeface="Roboto" panose="020B0604020202020204" charset="0"/>
              </a:rPr>
              <a:t>Graph Results</a:t>
            </a:r>
          </a:p>
          <a:p>
            <a:endParaRPr lang="en" sz="2000" dirty="0">
              <a:solidFill>
                <a:srgbClr val="735671"/>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Additional Data Shown on Mouseover</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CDC Data will be Incorporated for Comparison</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p:txBody>
      </p:sp>
      <p:pic>
        <p:nvPicPr>
          <p:cNvPr id="5" name="Slid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915780794"/>
      </p:ext>
    </p:extLst>
  </p:cSld>
  <p:clrMapOvr>
    <a:masterClrMapping/>
  </p:clrMapOvr>
  <p:transition spd="slow" advClick="0" advTm="13410">
    <p:cut/>
    <p:sndAc>
      <p:stSnd>
        <p:snd r:embed="rId5" name="Slide10.wav"/>
      </p:stSnd>
    </p:sndAc>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9" fill="hold"/>
                                        <p:tgtEl>
                                          <p:spTgt spid="5"/>
                                        </p:tgtEl>
                                      </p:cBhvr>
                                    </p:cmd>
                                  </p:childTnLst>
                                </p:cTn>
                              </p:par>
                            </p:childTnLst>
                          </p:cTn>
                        </p:par>
                      </p:childTnLst>
                    </p:cTn>
                  </p:par>
                </p:childTnLst>
              </p:cTn>
              <p:nextCondLst>
                <p:cond evt="onClick" delay="0">
                  <p:tgtEl>
                    <p:spTgt spid="5"/>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1" y="600363"/>
            <a:ext cx="3528290" cy="1063337"/>
          </a:xfrm>
          <a:prstGeom prst="rect">
            <a:avLst/>
          </a:prstGeom>
        </p:spPr>
        <p:txBody>
          <a:bodyPr lIns="91425" tIns="91425" rIns="91425" bIns="91425" anchor="b" anchorCtr="0">
            <a:noAutofit/>
          </a:bodyPr>
          <a:lstStyle/>
          <a:p>
            <a:pPr lvl="0" algn="ctr"/>
            <a:r>
              <a:rPr lang="en-US" dirty="0" smtClean="0"/>
              <a:t>Preliminary Demonstration</a:t>
            </a:r>
            <a:endParaRPr lang="en" dirty="0"/>
          </a:p>
        </p:txBody>
      </p:sp>
      <p:pic>
        <p:nvPicPr>
          <p:cNvPr id="5" name="Picture 4"/>
          <p:cNvPicPr>
            <a:picLocks noChangeAspect="1"/>
          </p:cNvPicPr>
          <p:nvPr/>
        </p:nvPicPr>
        <p:blipFill>
          <a:blip r:embed="rId6"/>
          <a:stretch>
            <a:fillRect/>
          </a:stretch>
        </p:blipFill>
        <p:spPr>
          <a:xfrm>
            <a:off x="3638751" y="1637050"/>
            <a:ext cx="5394788" cy="2014255"/>
          </a:xfrm>
          <a:prstGeom prst="rect">
            <a:avLst/>
          </a:prstGeom>
        </p:spPr>
      </p:pic>
      <p:sp>
        <p:nvSpPr>
          <p:cNvPr id="6" name="TextBox 5"/>
          <p:cNvSpPr txBox="1"/>
          <p:nvPr/>
        </p:nvSpPr>
        <p:spPr>
          <a:xfrm>
            <a:off x="4571999" y="3709851"/>
            <a:ext cx="3213463" cy="1110343"/>
          </a:xfrm>
          <a:prstGeom prst="rect">
            <a:avLst/>
          </a:prstGeom>
          <a:noFill/>
        </p:spPr>
        <p:txBody>
          <a:bodyPr wrap="square" rtlCol="0">
            <a:spAutoFit/>
          </a:bodyPr>
          <a:lstStyle/>
          <a:p>
            <a:endParaRPr lang="en-US" dirty="0"/>
          </a:p>
        </p:txBody>
      </p:sp>
      <p:sp>
        <p:nvSpPr>
          <p:cNvPr id="10" name="Rectangle 9"/>
          <p:cNvSpPr/>
          <p:nvPr/>
        </p:nvSpPr>
        <p:spPr>
          <a:xfrm>
            <a:off x="36914" y="1912368"/>
            <a:ext cx="3380508" cy="3477875"/>
          </a:xfrm>
          <a:prstGeom prst="rect">
            <a:avLst/>
          </a:prstGeom>
        </p:spPr>
        <p:txBody>
          <a:bodyPr wrap="square">
            <a:spAutoFit/>
          </a:bodyPr>
          <a:lstStyle/>
          <a:p>
            <a:r>
              <a:rPr lang="en" sz="2000" dirty="0" smtClean="0">
                <a:solidFill>
                  <a:srgbClr val="735671"/>
                </a:solidFill>
                <a:latin typeface="Roboto" panose="020B0604020202020204" charset="0"/>
                <a:ea typeface="Roboto" panose="020B0604020202020204" charset="0"/>
                <a:cs typeface="Roboto" panose="020B0604020202020204" charset="0"/>
              </a:rPr>
              <a:t>Individual Records</a:t>
            </a:r>
          </a:p>
          <a:p>
            <a:endParaRPr lang="en" sz="2000" dirty="0">
              <a:solidFill>
                <a:srgbClr val="735671"/>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Displayed as Grid View</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Searchable and Sortable</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Sensitive Information Hidden </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endParaRPr lang="en" sz="2000" dirty="0" smtClean="0">
              <a:solidFill>
                <a:schemeClr val="accent2"/>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endParaRPr lang="en" sz="2000" dirty="0" smtClean="0">
              <a:solidFill>
                <a:schemeClr val="accent2"/>
              </a:solidFill>
              <a:latin typeface="Roboto" panose="020B0604020202020204" charset="0"/>
              <a:ea typeface="Roboto" panose="020B0604020202020204" charset="0"/>
              <a:cs typeface="Roboto" panose="020B0604020202020204" charset="0"/>
            </a:endParaRPr>
          </a:p>
        </p:txBody>
      </p:sp>
      <p:pic>
        <p:nvPicPr>
          <p:cNvPr id="2" name="Slid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1925655666"/>
      </p:ext>
    </p:extLst>
  </p:cSld>
  <p:clrMapOvr>
    <a:masterClrMapping/>
  </p:clrMapOvr>
  <p:transition spd="slow" advClick="0" advTm="13690">
    <p:cut/>
    <p:sndAc>
      <p:stSnd>
        <p:snd r:embed="rId5" name="Slide11.wav"/>
      </p:stSnd>
    </p:sndAc>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88" fill="hold"/>
                                        <p:tgtEl>
                                          <p:spTgt spid="2"/>
                                        </p:tgtEl>
                                      </p:cBhvr>
                                    </p:cmd>
                                  </p:childTnLst>
                                </p:cTn>
                              </p:par>
                            </p:childTnLst>
                          </p:cTn>
                        </p:par>
                      </p:childTnLst>
                    </p:cTn>
                  </p:par>
                </p:childTnLst>
              </p:cTn>
              <p:nextCondLst>
                <p:cond evt="onClick" delay="0">
                  <p:tgtEl>
                    <p:spTgt spid="2"/>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1" y="600363"/>
            <a:ext cx="3528290" cy="1063337"/>
          </a:xfrm>
          <a:prstGeom prst="rect">
            <a:avLst/>
          </a:prstGeom>
        </p:spPr>
        <p:txBody>
          <a:bodyPr lIns="91425" tIns="91425" rIns="91425" bIns="91425" anchor="b" anchorCtr="0">
            <a:noAutofit/>
          </a:bodyPr>
          <a:lstStyle/>
          <a:p>
            <a:pPr lvl="0" algn="ctr"/>
            <a:r>
              <a:rPr lang="en-US" dirty="0" smtClean="0"/>
              <a:t>Preliminary Demonstration</a:t>
            </a:r>
            <a:endParaRPr lang="en" dirty="0"/>
          </a:p>
        </p:txBody>
      </p:sp>
      <p:sp>
        <p:nvSpPr>
          <p:cNvPr id="6" name="TextBox 5"/>
          <p:cNvSpPr txBox="1"/>
          <p:nvPr/>
        </p:nvSpPr>
        <p:spPr>
          <a:xfrm>
            <a:off x="4571999" y="3709851"/>
            <a:ext cx="3213463" cy="1110343"/>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6"/>
          <a:stretch>
            <a:fillRect/>
          </a:stretch>
        </p:blipFill>
        <p:spPr>
          <a:xfrm>
            <a:off x="3750029" y="77634"/>
            <a:ext cx="4407971" cy="2541930"/>
          </a:xfrm>
          <a:prstGeom prst="rect">
            <a:avLst/>
          </a:prstGeom>
        </p:spPr>
      </p:pic>
      <p:pic>
        <p:nvPicPr>
          <p:cNvPr id="7" name="Picture 6"/>
          <p:cNvPicPr>
            <a:picLocks noChangeAspect="1"/>
          </p:cNvPicPr>
          <p:nvPr/>
        </p:nvPicPr>
        <p:blipFill>
          <a:blip r:embed="rId7"/>
          <a:stretch>
            <a:fillRect/>
          </a:stretch>
        </p:blipFill>
        <p:spPr>
          <a:xfrm>
            <a:off x="3750029" y="3101195"/>
            <a:ext cx="5172231" cy="1510475"/>
          </a:xfrm>
          <a:prstGeom prst="rect">
            <a:avLst/>
          </a:prstGeom>
        </p:spPr>
      </p:pic>
      <p:sp>
        <p:nvSpPr>
          <p:cNvPr id="10" name="TextBox 9"/>
          <p:cNvSpPr txBox="1"/>
          <p:nvPr/>
        </p:nvSpPr>
        <p:spPr>
          <a:xfrm>
            <a:off x="3750028" y="2697198"/>
            <a:ext cx="4407971" cy="369332"/>
          </a:xfrm>
          <a:prstGeom prst="rect">
            <a:avLst/>
          </a:prstGeom>
          <a:noFill/>
        </p:spPr>
        <p:txBody>
          <a:bodyPr wrap="square" rtlCol="0">
            <a:spAutoFit/>
          </a:bodyPr>
          <a:lstStyle/>
          <a:p>
            <a:pPr marL="285750" indent="-285750">
              <a:buFont typeface="Arial" panose="020B0604020202020204" pitchFamily="34" charset="0"/>
              <a:buChar char="•"/>
            </a:pPr>
            <a:r>
              <a:rPr lang="en-CA" sz="1800" dirty="0">
                <a:solidFill>
                  <a:schemeClr val="bg1"/>
                </a:solidFill>
              </a:rPr>
              <a:t>XML Output</a:t>
            </a:r>
            <a:endParaRPr lang="en-US" sz="1800" dirty="0">
              <a:solidFill>
                <a:schemeClr val="bg1"/>
              </a:solidFill>
            </a:endParaRPr>
          </a:p>
        </p:txBody>
      </p:sp>
      <p:sp>
        <p:nvSpPr>
          <p:cNvPr id="12" name="TextBox 11"/>
          <p:cNvSpPr txBox="1"/>
          <p:nvPr/>
        </p:nvSpPr>
        <p:spPr>
          <a:xfrm>
            <a:off x="3750028" y="4646335"/>
            <a:ext cx="3277789" cy="369332"/>
          </a:xfrm>
          <a:prstGeom prst="rect">
            <a:avLst/>
          </a:prstGeom>
          <a:noFill/>
        </p:spPr>
        <p:txBody>
          <a:bodyPr wrap="square" rtlCol="0">
            <a:spAutoFit/>
          </a:bodyPr>
          <a:lstStyle/>
          <a:p>
            <a:pPr marL="285750" indent="-285750">
              <a:buFont typeface="Arial" panose="020B0604020202020204" pitchFamily="34" charset="0"/>
              <a:buChar char="•"/>
            </a:pPr>
            <a:r>
              <a:rPr lang="en-CA" sz="1800" dirty="0">
                <a:solidFill>
                  <a:schemeClr val="bg1"/>
                </a:solidFill>
              </a:rPr>
              <a:t>CSV Output</a:t>
            </a:r>
            <a:endParaRPr lang="en-US" sz="1800" dirty="0">
              <a:solidFill>
                <a:schemeClr val="bg1"/>
              </a:solidFill>
            </a:endParaRPr>
          </a:p>
        </p:txBody>
      </p:sp>
      <p:sp>
        <p:nvSpPr>
          <p:cNvPr id="13" name="Rectangle 12"/>
          <p:cNvSpPr/>
          <p:nvPr/>
        </p:nvSpPr>
        <p:spPr>
          <a:xfrm>
            <a:off x="36914" y="1912368"/>
            <a:ext cx="3380508" cy="1938992"/>
          </a:xfrm>
          <a:prstGeom prst="rect">
            <a:avLst/>
          </a:prstGeom>
        </p:spPr>
        <p:txBody>
          <a:bodyPr wrap="square">
            <a:spAutoFit/>
          </a:bodyPr>
          <a:lstStyle/>
          <a:p>
            <a:r>
              <a:rPr lang="en" sz="2000" dirty="0" smtClean="0">
                <a:solidFill>
                  <a:srgbClr val="735671"/>
                </a:solidFill>
                <a:latin typeface="Roboto" panose="020B0604020202020204" charset="0"/>
                <a:ea typeface="Roboto" panose="020B0604020202020204" charset="0"/>
                <a:cs typeface="Roboto" panose="020B0604020202020204" charset="0"/>
              </a:rPr>
              <a:t>Data Export</a:t>
            </a:r>
          </a:p>
          <a:p>
            <a:endParaRPr lang="en" sz="2000" dirty="0">
              <a:solidFill>
                <a:srgbClr val="735671"/>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All Results Exportable</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CSV or XML Format</a:t>
            </a:r>
          </a:p>
          <a:p>
            <a:pPr marL="285750" indent="-285750">
              <a:buFont typeface="Wingdings" panose="05000000000000000000" pitchFamily="2" charset="2"/>
              <a:buChar char="ü"/>
            </a:pPr>
            <a:endParaRPr lang="en" sz="2000" dirty="0" smtClean="0">
              <a:solidFill>
                <a:schemeClr val="accent2"/>
              </a:solidFill>
              <a:latin typeface="Roboto" panose="020B0604020202020204" charset="0"/>
              <a:ea typeface="Roboto" panose="020B0604020202020204" charset="0"/>
              <a:cs typeface="Roboto" panose="020B0604020202020204" charset="0"/>
            </a:endParaRPr>
          </a:p>
        </p:txBody>
      </p:sp>
      <p:pic>
        <p:nvPicPr>
          <p:cNvPr id="2" name="Slid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1959516165"/>
      </p:ext>
    </p:extLst>
  </p:cSld>
  <p:clrMapOvr>
    <a:masterClrMapping/>
  </p:clrMapOvr>
  <p:transition spd="slow" advClick="0" advTm="18200">
    <p:cut/>
    <p:sndAc>
      <p:stSnd>
        <p:snd r:embed="rId5" name="Slide12.wav"/>
      </p:stSnd>
    </p:sndAc>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04" fill="hold"/>
                                        <p:tgtEl>
                                          <p:spTgt spid="2"/>
                                        </p:tgtEl>
                                      </p:cBhvr>
                                    </p:cmd>
                                  </p:childTnLst>
                                </p:cTn>
                              </p:par>
                            </p:childTnLst>
                          </p:cTn>
                        </p:par>
                      </p:childTnLst>
                    </p:cTn>
                  </p:par>
                </p:childTnLst>
              </p:cTn>
              <p:nextCondLst>
                <p:cond evt="onClick" delay="0">
                  <p:tgtEl>
                    <p:spTgt spid="2"/>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1" y="600363"/>
            <a:ext cx="3528290" cy="1063337"/>
          </a:xfrm>
          <a:prstGeom prst="rect">
            <a:avLst/>
          </a:prstGeom>
        </p:spPr>
        <p:txBody>
          <a:bodyPr lIns="91425" tIns="91425" rIns="91425" bIns="91425" anchor="b" anchorCtr="0">
            <a:noAutofit/>
          </a:bodyPr>
          <a:lstStyle/>
          <a:p>
            <a:pPr lvl="0" algn="ctr"/>
            <a:r>
              <a:rPr lang="en-US" dirty="0" smtClean="0"/>
              <a:t>Upcoming Features</a:t>
            </a:r>
            <a:r>
              <a:rPr lang="en" dirty="0" smtClean="0"/>
              <a:t>:</a:t>
            </a:r>
            <a:endParaRPr lang="en" dirty="0"/>
          </a:p>
        </p:txBody>
      </p:sp>
      <p:sp>
        <p:nvSpPr>
          <p:cNvPr id="2" name="Rectangle 1"/>
          <p:cNvSpPr/>
          <p:nvPr/>
        </p:nvSpPr>
        <p:spPr>
          <a:xfrm>
            <a:off x="3528292" y="1202144"/>
            <a:ext cx="5615708" cy="3908762"/>
          </a:xfrm>
          <a:prstGeom prst="rect">
            <a:avLst/>
          </a:prstGeom>
        </p:spPr>
        <p:txBody>
          <a:bodyPr wrap="square">
            <a:spAutoFit/>
          </a:bodyPr>
          <a:lstStyle/>
          <a:p>
            <a:pPr marL="514350" indent="-285750">
              <a:buFont typeface="Wingdings" panose="05000000000000000000" pitchFamily="2" charset="2"/>
              <a:buChar char="§"/>
            </a:pPr>
            <a:endParaRPr lang="en-US" sz="1600" dirty="0">
              <a:solidFill>
                <a:schemeClr val="bg1"/>
              </a:solidFill>
            </a:endParaRPr>
          </a:p>
          <a:p>
            <a:pPr marL="514350" lvl="0" indent="-285750">
              <a:buFont typeface="Wingdings" panose="05000000000000000000" pitchFamily="2" charset="2"/>
              <a:buChar char="§"/>
            </a:pPr>
            <a:r>
              <a:rPr lang="en" sz="2000" dirty="0" smtClean="0">
                <a:solidFill>
                  <a:schemeClr val="bg1"/>
                </a:solidFill>
              </a:rPr>
              <a:t>Interface controls for subgroup selection</a:t>
            </a:r>
          </a:p>
          <a:p>
            <a:pPr marL="228600" lvl="1"/>
            <a:r>
              <a:rPr lang="en" sz="1600" dirty="0">
                <a:solidFill>
                  <a:schemeClr val="bg1"/>
                </a:solidFill>
              </a:rPr>
              <a:t>	</a:t>
            </a:r>
            <a:r>
              <a:rPr lang="en" sz="1600" dirty="0" smtClean="0">
                <a:solidFill>
                  <a:schemeClr val="bg1"/>
                </a:solidFill>
              </a:rPr>
              <a:t>Filter on Age, Gender, Race</a:t>
            </a:r>
          </a:p>
          <a:p>
            <a:pPr marL="514350" lvl="0" indent="-285750">
              <a:buFont typeface="Wingdings" panose="05000000000000000000" pitchFamily="2" charset="2"/>
              <a:buChar char="§"/>
            </a:pPr>
            <a:endParaRPr lang="en" sz="1600" dirty="0">
              <a:solidFill>
                <a:schemeClr val="bg1"/>
              </a:solidFill>
            </a:endParaRPr>
          </a:p>
          <a:p>
            <a:pPr marL="514350" lvl="0" indent="-285750">
              <a:buFont typeface="Wingdings" panose="05000000000000000000" pitchFamily="2" charset="2"/>
              <a:buChar char="§"/>
            </a:pPr>
            <a:r>
              <a:rPr lang="en" sz="2000" dirty="0" smtClean="0">
                <a:solidFill>
                  <a:schemeClr val="bg1"/>
                </a:solidFill>
              </a:rPr>
              <a:t>Finalized presentation</a:t>
            </a:r>
          </a:p>
          <a:p>
            <a:pPr marL="228600" lvl="0"/>
            <a:r>
              <a:rPr lang="en" sz="1600" dirty="0" smtClean="0">
                <a:solidFill>
                  <a:schemeClr val="bg1"/>
                </a:solidFill>
              </a:rPr>
              <a:t>	Integration with CDC Data</a:t>
            </a:r>
          </a:p>
          <a:p>
            <a:pPr marL="228600" lvl="0"/>
            <a:endParaRPr lang="en" sz="1600" dirty="0">
              <a:solidFill>
                <a:schemeClr val="bg1"/>
              </a:solidFill>
            </a:endParaRPr>
          </a:p>
          <a:p>
            <a:pPr marL="514350" indent="-285750">
              <a:buFont typeface="Wingdings" panose="05000000000000000000" pitchFamily="2" charset="2"/>
              <a:buChar char="§"/>
            </a:pPr>
            <a:r>
              <a:rPr lang="en" sz="2000" dirty="0" smtClean="0">
                <a:solidFill>
                  <a:schemeClr val="bg1"/>
                </a:solidFill>
              </a:rPr>
              <a:t>Additional analytics</a:t>
            </a:r>
            <a:endParaRPr lang="en" sz="2000" dirty="0">
              <a:solidFill>
                <a:schemeClr val="bg1"/>
              </a:solidFill>
            </a:endParaRPr>
          </a:p>
          <a:p>
            <a:pPr marL="514350" lvl="0" indent="-285750">
              <a:buFont typeface="Wingdings" panose="05000000000000000000" pitchFamily="2" charset="2"/>
              <a:buChar char="§"/>
            </a:pPr>
            <a:endParaRPr lang="en" sz="1600" dirty="0">
              <a:solidFill>
                <a:schemeClr val="bg1"/>
              </a:solidFill>
            </a:endParaRPr>
          </a:p>
          <a:p>
            <a:pPr marL="514350" lvl="0" indent="-285750">
              <a:buFont typeface="Wingdings" panose="05000000000000000000" pitchFamily="2" charset="2"/>
              <a:buChar char="§"/>
            </a:pPr>
            <a:r>
              <a:rPr lang="en" sz="2000" dirty="0" smtClean="0">
                <a:solidFill>
                  <a:schemeClr val="bg1"/>
                </a:solidFill>
              </a:rPr>
              <a:t>Communication with other components</a:t>
            </a:r>
          </a:p>
          <a:p>
            <a:pPr marL="514350" lvl="0" indent="-285750">
              <a:buFont typeface="Wingdings" panose="05000000000000000000" pitchFamily="2" charset="2"/>
              <a:buChar char="§"/>
            </a:pPr>
            <a:endParaRPr lang="en" sz="2000" dirty="0">
              <a:solidFill>
                <a:schemeClr val="bg1"/>
              </a:solidFill>
            </a:endParaRPr>
          </a:p>
          <a:p>
            <a:pPr marL="514350" lvl="0" indent="-285750">
              <a:buFont typeface="Wingdings" panose="05000000000000000000" pitchFamily="2" charset="2"/>
              <a:buChar char="§"/>
            </a:pPr>
            <a:r>
              <a:rPr lang="en" sz="2000" dirty="0" smtClean="0">
                <a:solidFill>
                  <a:schemeClr val="bg1"/>
                </a:solidFill>
              </a:rPr>
              <a:t>Deployed </a:t>
            </a:r>
            <a:r>
              <a:rPr lang="en" sz="2000" smtClean="0">
                <a:solidFill>
                  <a:schemeClr val="bg1"/>
                </a:solidFill>
              </a:rPr>
              <a:t>on Microsoft Azure</a:t>
            </a:r>
            <a:endParaRPr lang="en" sz="2000" dirty="0" smtClean="0">
              <a:solidFill>
                <a:schemeClr val="bg1"/>
              </a:solidFill>
            </a:endParaRPr>
          </a:p>
          <a:p>
            <a:pPr marL="228600" lvl="2"/>
            <a:r>
              <a:rPr lang="en" sz="1600" dirty="0" smtClean="0">
                <a:solidFill>
                  <a:schemeClr val="bg1"/>
                </a:solidFill>
              </a:rPr>
              <a:t>	</a:t>
            </a:r>
          </a:p>
          <a:p>
            <a:pPr marL="514350" lvl="0" indent="-285750">
              <a:buFont typeface="Wingdings" panose="05000000000000000000" pitchFamily="2" charset="2"/>
              <a:buChar char="§"/>
            </a:pPr>
            <a:endParaRPr lang="en" sz="1600" dirty="0">
              <a:solidFill>
                <a:schemeClr val="bg1"/>
              </a:solidFill>
            </a:endParaRPr>
          </a:p>
        </p:txBody>
      </p:sp>
      <p:pic>
        <p:nvPicPr>
          <p:cNvPr id="4" name="Slid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232418650"/>
      </p:ext>
    </p:extLst>
  </p:cSld>
  <p:clrMapOvr>
    <a:masterClrMapping/>
  </p:clrMapOvr>
  <p:transition spd="slow" advTm="19300">
    <p:cut/>
    <p:sndAc>
      <p:stSnd>
        <p:snd r:embed="rId5" name="Slide13.wav"/>
      </p:stSnd>
    </p:sndAc>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95" fill="hold"/>
                                        <p:tgtEl>
                                          <p:spTgt spid="4"/>
                                        </p:tgtEl>
                                      </p:cBhvr>
                                    </p:cmd>
                                  </p:childTnLst>
                                </p:cTn>
                              </p:par>
                            </p:childTnLst>
                          </p:cTn>
                        </p:par>
                      </p:childTnLst>
                    </p:cTn>
                  </p:par>
                </p:childTnLst>
              </p:cTn>
              <p:nextCondLst>
                <p:cond evt="onClick" delay="0">
                  <p:tgtEl>
                    <p:spTgt spid="4"/>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9869" y="109922"/>
            <a:ext cx="4114800" cy="607800"/>
          </a:xfrm>
        </p:spPr>
        <p:txBody>
          <a:bodyPr/>
          <a:lstStyle/>
          <a:p>
            <a:pPr algn="ctr"/>
            <a:r>
              <a:rPr lang="en-US" sz="4400" dirty="0" smtClean="0"/>
              <a:t>Thank You!</a:t>
            </a:r>
            <a:endParaRPr lang="en-US" sz="4400" dirty="0"/>
          </a:p>
        </p:txBody>
      </p:sp>
      <p:sp>
        <p:nvSpPr>
          <p:cNvPr id="3" name="Rectangle 2"/>
          <p:cNvSpPr/>
          <p:nvPr/>
        </p:nvSpPr>
        <p:spPr>
          <a:xfrm>
            <a:off x="3375208" y="977264"/>
            <a:ext cx="2357608" cy="33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 name="Shape 183"/>
          <p:cNvSpPr txBox="1">
            <a:spLocks/>
          </p:cNvSpPr>
          <p:nvPr/>
        </p:nvSpPr>
        <p:spPr>
          <a:xfrm>
            <a:off x="3588212" y="2729241"/>
            <a:ext cx="1981024" cy="6078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a:buNone/>
              <a:defRPr sz="3000" b="0" i="0" u="none" strike="noStrike" cap="none">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r>
              <a:rPr lang="en" dirty="0" smtClean="0"/>
              <a:t>Team-Too</a:t>
            </a:r>
            <a:endParaRPr lang="en" dirty="0"/>
          </a:p>
        </p:txBody>
      </p:sp>
      <p:sp>
        <p:nvSpPr>
          <p:cNvPr id="5" name="Shape 186"/>
          <p:cNvSpPr txBox="1">
            <a:spLocks/>
          </p:cNvSpPr>
          <p:nvPr/>
        </p:nvSpPr>
        <p:spPr>
          <a:xfrm>
            <a:off x="3375196" y="977264"/>
            <a:ext cx="2357620" cy="33527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lnSpc>
                <a:spcPct val="100000"/>
              </a:lnSpc>
              <a:spcAft>
                <a:spcPts val="0"/>
              </a:spcAft>
            </a:pPr>
            <a:r>
              <a:rPr lang="en" sz="1100" smtClean="0">
                <a:solidFill>
                  <a:schemeClr val="bg1"/>
                </a:solidFill>
                <a:latin typeface="+mn-lt"/>
              </a:rPr>
              <a:t>Project Manager</a:t>
            </a:r>
          </a:p>
          <a:p>
            <a:pPr algn="ctr">
              <a:lnSpc>
                <a:spcPct val="100000"/>
              </a:lnSpc>
              <a:spcAft>
                <a:spcPts val="0"/>
              </a:spcAft>
            </a:pPr>
            <a:r>
              <a:rPr lang="en" sz="1100" smtClean="0">
                <a:solidFill>
                  <a:schemeClr val="bg1"/>
                </a:solidFill>
                <a:latin typeface="+mn-lt"/>
              </a:rPr>
              <a:t>Developer</a:t>
            </a:r>
            <a:endParaRPr lang="en" sz="1100" dirty="0">
              <a:solidFill>
                <a:schemeClr val="bg1"/>
              </a:solidFill>
              <a:latin typeface="+mn-lt"/>
            </a:endParaRPr>
          </a:p>
        </p:txBody>
      </p:sp>
      <p:sp>
        <p:nvSpPr>
          <p:cNvPr id="6" name="Rectangle 5"/>
          <p:cNvSpPr/>
          <p:nvPr/>
        </p:nvSpPr>
        <p:spPr>
          <a:xfrm>
            <a:off x="3375196" y="1312543"/>
            <a:ext cx="2357608" cy="7712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 name="Rectangle 6"/>
          <p:cNvSpPr/>
          <p:nvPr/>
        </p:nvSpPr>
        <p:spPr>
          <a:xfrm>
            <a:off x="3375184" y="1806293"/>
            <a:ext cx="2357619" cy="261610"/>
          </a:xfrm>
          <a:prstGeom prst="rect">
            <a:avLst/>
          </a:prstGeom>
        </p:spPr>
        <p:txBody>
          <a:bodyPr wrap="square">
            <a:spAutoFit/>
          </a:bodyPr>
          <a:lstStyle/>
          <a:p>
            <a:pPr algn="ctr"/>
            <a:r>
              <a:rPr lang="en-US" sz="1100" b="1" dirty="0" smtClean="0">
                <a:latin typeface="+mn-lt"/>
              </a:rPr>
              <a:t>Data analysis &amp; reporting</a:t>
            </a:r>
            <a:endParaRPr lang="en-US" sz="1100" b="1" dirty="0">
              <a:latin typeface="+mn-lt"/>
            </a:endParaRPr>
          </a:p>
        </p:txBody>
      </p:sp>
      <p:sp>
        <p:nvSpPr>
          <p:cNvPr id="8" name="Rectangle 7"/>
          <p:cNvSpPr/>
          <p:nvPr/>
        </p:nvSpPr>
        <p:spPr>
          <a:xfrm>
            <a:off x="3375184" y="1334403"/>
            <a:ext cx="2357619" cy="261610"/>
          </a:xfrm>
          <a:prstGeom prst="rect">
            <a:avLst/>
          </a:prstGeom>
        </p:spPr>
        <p:txBody>
          <a:bodyPr wrap="square">
            <a:spAutoFit/>
          </a:bodyPr>
          <a:lstStyle/>
          <a:p>
            <a:pPr algn="ctr"/>
            <a:r>
              <a:rPr lang="en-US" sz="1100" dirty="0">
                <a:latin typeface="+mn-lt"/>
              </a:rPr>
              <a:t>Daniel Hegberg</a:t>
            </a:r>
          </a:p>
        </p:txBody>
      </p:sp>
      <p:sp>
        <p:nvSpPr>
          <p:cNvPr id="9" name="Rectangle 8"/>
          <p:cNvSpPr/>
          <p:nvPr/>
        </p:nvSpPr>
        <p:spPr>
          <a:xfrm>
            <a:off x="980001" y="2438643"/>
            <a:ext cx="2357608" cy="33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0" name="Shape 186"/>
          <p:cNvSpPr txBox="1">
            <a:spLocks/>
          </p:cNvSpPr>
          <p:nvPr/>
        </p:nvSpPr>
        <p:spPr>
          <a:xfrm>
            <a:off x="979989" y="2438643"/>
            <a:ext cx="2357620" cy="33527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lnSpc>
                <a:spcPct val="100000"/>
              </a:lnSpc>
              <a:spcAft>
                <a:spcPts val="0"/>
              </a:spcAft>
            </a:pPr>
            <a:r>
              <a:rPr lang="en" sz="1100" dirty="0" smtClean="0">
                <a:solidFill>
                  <a:schemeClr val="bg1"/>
                </a:solidFill>
                <a:latin typeface="+mn-lt"/>
              </a:rPr>
              <a:t>Frontend Developer</a:t>
            </a:r>
            <a:endParaRPr lang="en" sz="1100" dirty="0">
              <a:solidFill>
                <a:schemeClr val="bg1"/>
              </a:solidFill>
              <a:latin typeface="+mn-lt"/>
            </a:endParaRPr>
          </a:p>
        </p:txBody>
      </p:sp>
      <p:sp>
        <p:nvSpPr>
          <p:cNvPr id="11" name="Rectangle 10"/>
          <p:cNvSpPr/>
          <p:nvPr/>
        </p:nvSpPr>
        <p:spPr>
          <a:xfrm>
            <a:off x="979989" y="2773922"/>
            <a:ext cx="2357608" cy="7712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2" name="Rectangle 11"/>
          <p:cNvSpPr/>
          <p:nvPr/>
        </p:nvSpPr>
        <p:spPr>
          <a:xfrm>
            <a:off x="979977" y="3271393"/>
            <a:ext cx="2357619" cy="261610"/>
          </a:xfrm>
          <a:prstGeom prst="rect">
            <a:avLst/>
          </a:prstGeom>
        </p:spPr>
        <p:txBody>
          <a:bodyPr wrap="square">
            <a:spAutoFit/>
          </a:bodyPr>
          <a:lstStyle/>
          <a:p>
            <a:pPr algn="ctr"/>
            <a:r>
              <a:rPr lang="en-US" sz="1100" b="1" dirty="0" smtClean="0">
                <a:latin typeface="+mn-lt"/>
              </a:rPr>
              <a:t>User Interface Design</a:t>
            </a:r>
            <a:endParaRPr lang="en-US" sz="1100" b="1" dirty="0">
              <a:latin typeface="+mn-lt"/>
            </a:endParaRPr>
          </a:p>
        </p:txBody>
      </p:sp>
      <p:sp>
        <p:nvSpPr>
          <p:cNvPr id="13" name="Rectangle 12"/>
          <p:cNvSpPr/>
          <p:nvPr/>
        </p:nvSpPr>
        <p:spPr>
          <a:xfrm>
            <a:off x="982411" y="2804397"/>
            <a:ext cx="2357619" cy="261610"/>
          </a:xfrm>
          <a:prstGeom prst="rect">
            <a:avLst/>
          </a:prstGeom>
        </p:spPr>
        <p:txBody>
          <a:bodyPr wrap="square">
            <a:spAutoFit/>
          </a:bodyPr>
          <a:lstStyle/>
          <a:p>
            <a:pPr algn="ctr"/>
            <a:r>
              <a:rPr lang="en-US" sz="1100" dirty="0" smtClean="0">
                <a:latin typeface="+mn-lt"/>
              </a:rPr>
              <a:t>David Bailey</a:t>
            </a:r>
            <a:endParaRPr lang="en-US" sz="1100" dirty="0">
              <a:latin typeface="+mn-lt"/>
            </a:endParaRPr>
          </a:p>
        </p:txBody>
      </p:sp>
      <p:sp>
        <p:nvSpPr>
          <p:cNvPr id="14" name="Rectangle 13"/>
          <p:cNvSpPr/>
          <p:nvPr/>
        </p:nvSpPr>
        <p:spPr>
          <a:xfrm>
            <a:off x="5732827" y="2453343"/>
            <a:ext cx="2357608" cy="33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Shape 186"/>
          <p:cNvSpPr txBox="1">
            <a:spLocks/>
          </p:cNvSpPr>
          <p:nvPr/>
        </p:nvSpPr>
        <p:spPr>
          <a:xfrm>
            <a:off x="5732815" y="2453343"/>
            <a:ext cx="2357620" cy="33527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lnSpc>
                <a:spcPct val="100000"/>
              </a:lnSpc>
              <a:spcAft>
                <a:spcPts val="0"/>
              </a:spcAft>
            </a:pPr>
            <a:r>
              <a:rPr lang="en" sz="1100" dirty="0" smtClean="0">
                <a:solidFill>
                  <a:schemeClr val="bg1"/>
                </a:solidFill>
                <a:latin typeface="+mn-lt"/>
              </a:rPr>
              <a:t>Backend Developer</a:t>
            </a:r>
            <a:endParaRPr lang="en" sz="1100" dirty="0">
              <a:solidFill>
                <a:schemeClr val="bg1"/>
              </a:solidFill>
              <a:latin typeface="+mn-lt"/>
            </a:endParaRPr>
          </a:p>
        </p:txBody>
      </p:sp>
      <p:sp>
        <p:nvSpPr>
          <p:cNvPr id="16" name="Rectangle 15"/>
          <p:cNvSpPr/>
          <p:nvPr/>
        </p:nvSpPr>
        <p:spPr>
          <a:xfrm>
            <a:off x="5732815" y="2788622"/>
            <a:ext cx="2357608" cy="7712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7" name="Rectangle 16"/>
          <p:cNvSpPr/>
          <p:nvPr/>
        </p:nvSpPr>
        <p:spPr>
          <a:xfrm>
            <a:off x="5721146" y="3283597"/>
            <a:ext cx="2357619" cy="261610"/>
          </a:xfrm>
          <a:prstGeom prst="rect">
            <a:avLst/>
          </a:prstGeom>
        </p:spPr>
        <p:txBody>
          <a:bodyPr wrap="square">
            <a:spAutoFit/>
          </a:bodyPr>
          <a:lstStyle/>
          <a:p>
            <a:pPr algn="ctr"/>
            <a:r>
              <a:rPr lang="en-US" sz="1100" b="1" dirty="0" smtClean="0">
                <a:latin typeface="+mn-lt"/>
              </a:rPr>
              <a:t>Report generation</a:t>
            </a:r>
            <a:endParaRPr lang="en-US" sz="1100" b="1" dirty="0">
              <a:latin typeface="+mn-lt"/>
            </a:endParaRPr>
          </a:p>
        </p:txBody>
      </p:sp>
      <p:sp>
        <p:nvSpPr>
          <p:cNvPr id="18" name="Rectangle 17"/>
          <p:cNvSpPr/>
          <p:nvPr/>
        </p:nvSpPr>
        <p:spPr>
          <a:xfrm>
            <a:off x="5732803" y="2856323"/>
            <a:ext cx="2357619" cy="261610"/>
          </a:xfrm>
          <a:prstGeom prst="rect">
            <a:avLst/>
          </a:prstGeom>
        </p:spPr>
        <p:txBody>
          <a:bodyPr wrap="square">
            <a:spAutoFit/>
          </a:bodyPr>
          <a:lstStyle/>
          <a:p>
            <a:pPr algn="ctr"/>
            <a:r>
              <a:rPr lang="en-US" sz="1100" dirty="0">
                <a:latin typeface="+mn-lt"/>
              </a:rPr>
              <a:t>David Stevens</a:t>
            </a:r>
          </a:p>
        </p:txBody>
      </p:sp>
      <p:sp>
        <p:nvSpPr>
          <p:cNvPr id="19" name="Rectangle 18"/>
          <p:cNvSpPr/>
          <p:nvPr/>
        </p:nvSpPr>
        <p:spPr>
          <a:xfrm>
            <a:off x="3375208" y="3925344"/>
            <a:ext cx="2357608" cy="33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0" name="Shape 186"/>
          <p:cNvSpPr txBox="1">
            <a:spLocks/>
          </p:cNvSpPr>
          <p:nvPr/>
        </p:nvSpPr>
        <p:spPr>
          <a:xfrm>
            <a:off x="3375196" y="3925344"/>
            <a:ext cx="2357620" cy="33527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lnSpc>
                <a:spcPct val="100000"/>
              </a:lnSpc>
              <a:spcAft>
                <a:spcPts val="0"/>
              </a:spcAft>
            </a:pPr>
            <a:r>
              <a:rPr lang="en" sz="1100" dirty="0" smtClean="0">
                <a:solidFill>
                  <a:schemeClr val="bg1"/>
                </a:solidFill>
                <a:latin typeface="+mn-lt"/>
              </a:rPr>
              <a:t>Quality Assurance</a:t>
            </a:r>
          </a:p>
          <a:p>
            <a:pPr algn="ctr">
              <a:lnSpc>
                <a:spcPct val="100000"/>
              </a:lnSpc>
              <a:spcAft>
                <a:spcPts val="0"/>
              </a:spcAft>
            </a:pPr>
            <a:r>
              <a:rPr lang="en" sz="1100" dirty="0" smtClean="0">
                <a:solidFill>
                  <a:schemeClr val="bg1"/>
                </a:solidFill>
                <a:latin typeface="+mn-lt"/>
              </a:rPr>
              <a:t>Team </a:t>
            </a:r>
            <a:r>
              <a:rPr lang="en-US" sz="1100" dirty="0">
                <a:solidFill>
                  <a:schemeClr val="bg1"/>
                </a:solidFill>
              </a:rPr>
              <a:t>Liaison</a:t>
            </a:r>
            <a:endParaRPr lang="en" sz="1100" dirty="0">
              <a:solidFill>
                <a:schemeClr val="bg1"/>
              </a:solidFill>
              <a:latin typeface="+mn-lt"/>
            </a:endParaRPr>
          </a:p>
        </p:txBody>
      </p:sp>
      <p:sp>
        <p:nvSpPr>
          <p:cNvPr id="21" name="Rectangle 20"/>
          <p:cNvSpPr/>
          <p:nvPr/>
        </p:nvSpPr>
        <p:spPr>
          <a:xfrm>
            <a:off x="3375196" y="4260623"/>
            <a:ext cx="2357608" cy="7712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2" name="Rectangle 21"/>
          <p:cNvSpPr/>
          <p:nvPr/>
        </p:nvSpPr>
        <p:spPr>
          <a:xfrm>
            <a:off x="3375184" y="4736514"/>
            <a:ext cx="2364795" cy="261610"/>
          </a:xfrm>
          <a:prstGeom prst="rect">
            <a:avLst/>
          </a:prstGeom>
        </p:spPr>
        <p:txBody>
          <a:bodyPr wrap="square">
            <a:spAutoFit/>
          </a:bodyPr>
          <a:lstStyle/>
          <a:p>
            <a:pPr algn="ctr"/>
            <a:r>
              <a:rPr lang="en-US" sz="1100" b="1" dirty="0" smtClean="0">
                <a:latin typeface="+mn-lt"/>
              </a:rPr>
              <a:t>Research &amp; Testing</a:t>
            </a:r>
            <a:endParaRPr lang="en-US" sz="1100" b="1" dirty="0">
              <a:latin typeface="+mn-lt"/>
            </a:endParaRPr>
          </a:p>
        </p:txBody>
      </p:sp>
      <p:sp>
        <p:nvSpPr>
          <p:cNvPr id="23" name="Rectangle 22"/>
          <p:cNvSpPr/>
          <p:nvPr/>
        </p:nvSpPr>
        <p:spPr>
          <a:xfrm>
            <a:off x="3375184" y="4328324"/>
            <a:ext cx="2357619" cy="261610"/>
          </a:xfrm>
          <a:prstGeom prst="rect">
            <a:avLst/>
          </a:prstGeom>
        </p:spPr>
        <p:txBody>
          <a:bodyPr wrap="square">
            <a:spAutoFit/>
          </a:bodyPr>
          <a:lstStyle/>
          <a:p>
            <a:pPr algn="ctr"/>
            <a:r>
              <a:rPr lang="en-US" sz="1100" dirty="0" smtClean="0">
                <a:latin typeface="+mn-lt"/>
              </a:rPr>
              <a:t>Kirk Pastorian</a:t>
            </a:r>
            <a:endParaRPr lang="en-US" sz="1100" dirty="0">
              <a:latin typeface="+mn-lt"/>
            </a:endParaRPr>
          </a:p>
        </p:txBody>
      </p:sp>
      <p:pic>
        <p:nvPicPr>
          <p:cNvPr id="24" name="Slid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202319596"/>
      </p:ext>
    </p:extLst>
  </p:cSld>
  <p:clrMapOvr>
    <a:masterClrMapping/>
  </p:clrMapOvr>
  <mc:AlternateContent xmlns:mc="http://schemas.openxmlformats.org/markup-compatibility/2006" xmlns:p14="http://schemas.microsoft.com/office/powerpoint/2010/main">
    <mc:Choice Requires="p14">
      <p:transition spd="slow" p14:dur="2000" advTm="2100">
        <p:sndAc>
          <p:stSnd>
            <p:snd r:embed="rId4" name="Slide14.wav"/>
          </p:stSnd>
        </p:sndAc>
      </p:transition>
    </mc:Choice>
    <mc:Fallback xmlns="">
      <p:transition spd="slow" advTm="2100">
        <p:sndAc>
          <p:stSnd>
            <p:snd r:embed="rId6" name="Slide14.wav"/>
          </p:stSnd>
        </p:sndAc>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1" fill="hold"/>
                                        <p:tgtEl>
                                          <p:spTgt spid="24"/>
                                        </p:tgtEl>
                                      </p:cBhvr>
                                    </p:cmd>
                                  </p:childTnLst>
                                </p:cTn>
                              </p:par>
                            </p:childTnLst>
                          </p:cTn>
                        </p:par>
                      </p:childTnLst>
                    </p:cTn>
                  </p:par>
                </p:childTnLst>
              </p:cTn>
              <p:nextCondLst>
                <p:cond evt="onClick" delay="0">
                  <p:tgtEl>
                    <p:spTgt spid="24"/>
                  </p:tgtEl>
                </p:cond>
              </p:nextCondLst>
            </p:seq>
            <p:audio>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40" name="Shape 90"/>
          <p:cNvSpPr txBox="1">
            <a:spLocks noGrp="1"/>
          </p:cNvSpPr>
          <p:nvPr>
            <p:ph type="title"/>
          </p:nvPr>
        </p:nvSpPr>
        <p:spPr>
          <a:xfrm>
            <a:off x="240146" y="129450"/>
            <a:ext cx="8682182" cy="1015262"/>
          </a:xfrm>
          <a:prstGeom prst="rect">
            <a:avLst/>
          </a:prstGeom>
        </p:spPr>
        <p:txBody>
          <a:bodyPr lIns="91425" tIns="91425" rIns="91425" bIns="91425" anchor="t" anchorCtr="0">
            <a:noAutofit/>
          </a:bodyPr>
          <a:lstStyle/>
          <a:p>
            <a:pPr marL="0" lvl="0" indent="0" defTabSz="1144588" rtl="0">
              <a:lnSpc>
                <a:spcPct val="100000"/>
              </a:lnSpc>
              <a:spcBef>
                <a:spcPts val="0"/>
              </a:spcBef>
              <a:spcAft>
                <a:spcPts val="1600"/>
              </a:spcAft>
              <a:buNone/>
              <a:tabLst>
                <a:tab pos="2513013" algn="l"/>
              </a:tabLst>
            </a:pPr>
            <a:r>
              <a:rPr lang="en" sz="3200" dirty="0" smtClean="0">
                <a:solidFill>
                  <a:srgbClr val="9900FF"/>
                </a:solidFill>
                <a:latin typeface="+mn-lt"/>
                <a:ea typeface="Arial"/>
                <a:cs typeface="Arial"/>
                <a:sym typeface="Arial"/>
              </a:rPr>
              <a:t>Project Goal</a:t>
            </a:r>
            <a:r>
              <a:rPr lang="en" sz="3200" dirty="0">
                <a:solidFill>
                  <a:schemeClr val="accent2"/>
                </a:solidFill>
                <a:latin typeface="+mn-lt"/>
                <a:ea typeface="Arial"/>
                <a:cs typeface="Arial"/>
                <a:sym typeface="Arial"/>
              </a:rPr>
              <a:t>: </a:t>
            </a:r>
            <a:r>
              <a:rPr lang="en" sz="2400" dirty="0" smtClean="0">
                <a:solidFill>
                  <a:schemeClr val="accent2"/>
                </a:solidFill>
                <a:latin typeface="+mn-lt"/>
                <a:ea typeface="Arial"/>
                <a:cs typeface="Arial"/>
                <a:sym typeface="Arial"/>
              </a:rPr>
              <a:t>Develop application to better understand 	and prevent </a:t>
            </a:r>
            <a:r>
              <a:rPr lang="en" sz="2400" dirty="0">
                <a:solidFill>
                  <a:schemeClr val="accent2"/>
                </a:solidFill>
                <a:latin typeface="+mn-lt"/>
                <a:ea typeface="Arial"/>
                <a:cs typeface="Arial"/>
                <a:sym typeface="Arial"/>
              </a:rPr>
              <a:t>childhood obesity</a:t>
            </a:r>
          </a:p>
          <a:p>
            <a:pPr lvl="0">
              <a:spcBef>
                <a:spcPts val="0"/>
              </a:spcBef>
              <a:buNone/>
            </a:pPr>
            <a:endParaRPr dirty="0">
              <a:latin typeface="+mn-lt"/>
            </a:endParaRPr>
          </a:p>
        </p:txBody>
      </p:sp>
      <p:grpSp>
        <p:nvGrpSpPr>
          <p:cNvPr id="41" name="Shape 91"/>
          <p:cNvGrpSpPr/>
          <p:nvPr/>
        </p:nvGrpSpPr>
        <p:grpSpPr>
          <a:xfrm>
            <a:off x="6448079" y="2293824"/>
            <a:ext cx="2138630" cy="1573252"/>
            <a:chOff x="431925" y="1304875"/>
            <a:chExt cx="2628924" cy="3416400"/>
          </a:xfrm>
        </p:grpSpPr>
        <p:sp>
          <p:nvSpPr>
            <p:cNvPr id="42" name="Shape 92"/>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rtl="0">
                <a:spcBef>
                  <a:spcPts val="0"/>
                </a:spcBef>
                <a:buNone/>
              </a:pPr>
              <a:endParaRPr dirty="0">
                <a:latin typeface="+mn-lt"/>
              </a:endParaRPr>
            </a:p>
          </p:txBody>
        </p:sp>
        <p:sp>
          <p:nvSpPr>
            <p:cNvPr id="43" name="Shape 93"/>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mn-lt"/>
              </a:endParaRPr>
            </a:p>
          </p:txBody>
        </p:sp>
      </p:grpSp>
      <p:sp>
        <p:nvSpPr>
          <p:cNvPr id="44" name="Shape 94"/>
          <p:cNvSpPr txBox="1">
            <a:spLocks/>
          </p:cNvSpPr>
          <p:nvPr/>
        </p:nvSpPr>
        <p:spPr>
          <a:xfrm>
            <a:off x="6447975" y="2187725"/>
            <a:ext cx="2138699" cy="403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spcAft>
                <a:spcPts val="0"/>
              </a:spcAft>
            </a:pPr>
            <a:r>
              <a:rPr lang="en" sz="1400" smtClean="0">
                <a:solidFill>
                  <a:srgbClr val="D9D9D9"/>
                </a:solidFill>
                <a:latin typeface="+mn-lt"/>
                <a:ea typeface="Arial"/>
                <a:cs typeface="Arial"/>
                <a:sym typeface="Arial"/>
              </a:rPr>
              <a:t>Provider</a:t>
            </a:r>
            <a:endParaRPr lang="en" sz="1400" dirty="0">
              <a:solidFill>
                <a:srgbClr val="D9D9D9"/>
              </a:solidFill>
              <a:latin typeface="+mn-lt"/>
              <a:ea typeface="Arial"/>
              <a:cs typeface="Arial"/>
              <a:sym typeface="Arial"/>
            </a:endParaRPr>
          </a:p>
        </p:txBody>
      </p:sp>
      <p:sp>
        <p:nvSpPr>
          <p:cNvPr id="45" name="Shape 95"/>
          <p:cNvSpPr txBox="1">
            <a:spLocks/>
          </p:cNvSpPr>
          <p:nvPr/>
        </p:nvSpPr>
        <p:spPr>
          <a:xfrm>
            <a:off x="6447875" y="2510550"/>
            <a:ext cx="2138699" cy="13565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r>
              <a:rPr lang="en" sz="1400" smtClean="0">
                <a:solidFill>
                  <a:srgbClr val="595959"/>
                </a:solidFill>
                <a:latin typeface="+mn-lt"/>
                <a:ea typeface="Arial"/>
                <a:cs typeface="Arial"/>
                <a:sym typeface="Arial"/>
              </a:rPr>
              <a:t>Used by physicians to track and interpret patient data </a:t>
            </a:r>
            <a:endParaRPr lang="en" sz="1400">
              <a:solidFill>
                <a:srgbClr val="595959"/>
              </a:solidFill>
              <a:latin typeface="+mn-lt"/>
              <a:ea typeface="Arial"/>
              <a:cs typeface="Arial"/>
              <a:sym typeface="Arial"/>
            </a:endParaRPr>
          </a:p>
        </p:txBody>
      </p:sp>
      <p:grpSp>
        <p:nvGrpSpPr>
          <p:cNvPr id="46" name="Shape 96"/>
          <p:cNvGrpSpPr/>
          <p:nvPr/>
        </p:nvGrpSpPr>
        <p:grpSpPr>
          <a:xfrm>
            <a:off x="397304" y="2293824"/>
            <a:ext cx="2138630" cy="1573252"/>
            <a:chOff x="431925" y="1304875"/>
            <a:chExt cx="2628924" cy="3416400"/>
          </a:xfrm>
        </p:grpSpPr>
        <p:sp>
          <p:nvSpPr>
            <p:cNvPr id="47" name="Shape 97"/>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rtl="0">
                <a:spcBef>
                  <a:spcPts val="0"/>
                </a:spcBef>
                <a:buNone/>
              </a:pPr>
              <a:endParaRPr dirty="0">
                <a:latin typeface="+mn-lt"/>
              </a:endParaRPr>
            </a:p>
          </p:txBody>
        </p:sp>
        <p:sp>
          <p:nvSpPr>
            <p:cNvPr id="48" name="Shape 98"/>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mn-lt"/>
              </a:endParaRPr>
            </a:p>
          </p:txBody>
        </p:sp>
      </p:grpSp>
      <p:sp>
        <p:nvSpPr>
          <p:cNvPr id="49" name="Shape 99"/>
          <p:cNvSpPr txBox="1">
            <a:spLocks/>
          </p:cNvSpPr>
          <p:nvPr/>
        </p:nvSpPr>
        <p:spPr>
          <a:xfrm>
            <a:off x="397200" y="2187775"/>
            <a:ext cx="2138699" cy="403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spcAft>
                <a:spcPts val="0"/>
              </a:spcAft>
            </a:pPr>
            <a:r>
              <a:rPr lang="en" sz="1400" smtClean="0">
                <a:solidFill>
                  <a:srgbClr val="D9D9D9"/>
                </a:solidFill>
                <a:latin typeface="+mn-lt"/>
                <a:ea typeface="Arial"/>
                <a:cs typeface="Arial"/>
                <a:sym typeface="Arial"/>
              </a:rPr>
              <a:t>Patient</a:t>
            </a:r>
            <a:endParaRPr lang="en" sz="1400" dirty="0">
              <a:solidFill>
                <a:srgbClr val="D9D9D9"/>
              </a:solidFill>
              <a:latin typeface="+mn-lt"/>
              <a:ea typeface="Arial"/>
              <a:cs typeface="Arial"/>
              <a:sym typeface="Arial"/>
            </a:endParaRPr>
          </a:p>
        </p:txBody>
      </p:sp>
      <p:sp>
        <p:nvSpPr>
          <p:cNvPr id="50" name="Shape 100"/>
          <p:cNvSpPr txBox="1">
            <a:spLocks/>
          </p:cNvSpPr>
          <p:nvPr/>
        </p:nvSpPr>
        <p:spPr>
          <a:xfrm>
            <a:off x="397100" y="2510550"/>
            <a:ext cx="2138699" cy="13565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r>
              <a:rPr lang="en" sz="1400" smtClean="0">
                <a:solidFill>
                  <a:srgbClr val="595959"/>
                </a:solidFill>
                <a:latin typeface="+mn-lt"/>
                <a:ea typeface="Arial"/>
                <a:cs typeface="Arial"/>
                <a:sym typeface="Arial"/>
              </a:rPr>
              <a:t>Used by patients to track behaviors relevant to obesity</a:t>
            </a:r>
            <a:endParaRPr lang="en" sz="1400">
              <a:solidFill>
                <a:srgbClr val="595959"/>
              </a:solidFill>
              <a:latin typeface="+mn-lt"/>
              <a:ea typeface="Arial"/>
              <a:cs typeface="Arial"/>
              <a:sym typeface="Arial"/>
            </a:endParaRPr>
          </a:p>
        </p:txBody>
      </p:sp>
      <p:grpSp>
        <p:nvGrpSpPr>
          <p:cNvPr id="51" name="Shape 101"/>
          <p:cNvGrpSpPr/>
          <p:nvPr/>
        </p:nvGrpSpPr>
        <p:grpSpPr>
          <a:xfrm>
            <a:off x="3326317" y="1188649"/>
            <a:ext cx="2138630" cy="1573252"/>
            <a:chOff x="431925" y="1304875"/>
            <a:chExt cx="2628924" cy="3416400"/>
          </a:xfrm>
        </p:grpSpPr>
        <p:sp>
          <p:nvSpPr>
            <p:cNvPr id="52" name="Shape 102"/>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rtl="0">
                <a:spcBef>
                  <a:spcPts val="0"/>
                </a:spcBef>
                <a:buNone/>
              </a:pPr>
              <a:endParaRPr dirty="0">
                <a:latin typeface="+mn-lt"/>
              </a:endParaRPr>
            </a:p>
          </p:txBody>
        </p:sp>
        <p:sp>
          <p:nvSpPr>
            <p:cNvPr id="53" name="Shape 103"/>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mn-lt"/>
              </a:endParaRPr>
            </a:p>
          </p:txBody>
        </p:sp>
      </p:grpSp>
      <p:sp>
        <p:nvSpPr>
          <p:cNvPr id="54" name="Shape 104"/>
          <p:cNvSpPr txBox="1">
            <a:spLocks/>
          </p:cNvSpPr>
          <p:nvPr/>
        </p:nvSpPr>
        <p:spPr>
          <a:xfrm>
            <a:off x="3326225" y="1082625"/>
            <a:ext cx="2138699" cy="403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spcAft>
                <a:spcPts val="0"/>
              </a:spcAft>
            </a:pPr>
            <a:r>
              <a:rPr lang="en" sz="1400" smtClean="0">
                <a:solidFill>
                  <a:srgbClr val="D9D9D9"/>
                </a:solidFill>
                <a:latin typeface="+mn-lt"/>
                <a:ea typeface="Arial"/>
                <a:cs typeface="Arial"/>
                <a:sym typeface="Arial"/>
              </a:rPr>
              <a:t>Care Manager</a:t>
            </a:r>
            <a:endParaRPr lang="en" sz="1400">
              <a:solidFill>
                <a:srgbClr val="D9D9D9"/>
              </a:solidFill>
              <a:latin typeface="+mn-lt"/>
              <a:ea typeface="Arial"/>
              <a:cs typeface="Arial"/>
              <a:sym typeface="Arial"/>
            </a:endParaRPr>
          </a:p>
        </p:txBody>
      </p:sp>
      <p:sp>
        <p:nvSpPr>
          <p:cNvPr id="55" name="Shape 105"/>
          <p:cNvSpPr txBox="1">
            <a:spLocks/>
          </p:cNvSpPr>
          <p:nvPr/>
        </p:nvSpPr>
        <p:spPr>
          <a:xfrm>
            <a:off x="3326112" y="1405375"/>
            <a:ext cx="2138699" cy="13565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r>
              <a:rPr lang="en" sz="1400" smtClean="0">
                <a:solidFill>
                  <a:srgbClr val="595959"/>
                </a:solidFill>
                <a:latin typeface="+mn-lt"/>
                <a:ea typeface="Arial"/>
                <a:cs typeface="Arial"/>
                <a:sym typeface="Arial"/>
              </a:rPr>
              <a:t>Used by care manager to manage physician referrals</a:t>
            </a:r>
            <a:endParaRPr lang="en" sz="1400" dirty="0">
              <a:solidFill>
                <a:srgbClr val="595959"/>
              </a:solidFill>
              <a:latin typeface="+mn-lt"/>
              <a:ea typeface="Arial"/>
              <a:cs typeface="Arial"/>
              <a:sym typeface="Arial"/>
            </a:endParaRPr>
          </a:p>
        </p:txBody>
      </p:sp>
      <p:grpSp>
        <p:nvGrpSpPr>
          <p:cNvPr id="56" name="Shape 106"/>
          <p:cNvGrpSpPr/>
          <p:nvPr/>
        </p:nvGrpSpPr>
        <p:grpSpPr>
          <a:xfrm>
            <a:off x="3326367" y="3460299"/>
            <a:ext cx="2138630" cy="1573252"/>
            <a:chOff x="431925" y="1304875"/>
            <a:chExt cx="2628924" cy="3416400"/>
          </a:xfrm>
        </p:grpSpPr>
        <p:sp>
          <p:nvSpPr>
            <p:cNvPr id="57" name="Shape 107"/>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rtl="0">
                <a:spcBef>
                  <a:spcPts val="0"/>
                </a:spcBef>
                <a:buNone/>
              </a:pPr>
              <a:endParaRPr dirty="0">
                <a:latin typeface="+mn-lt"/>
              </a:endParaRPr>
            </a:p>
          </p:txBody>
        </p:sp>
        <p:sp>
          <p:nvSpPr>
            <p:cNvPr id="58" name="Shape 108"/>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mn-lt"/>
              </a:endParaRPr>
            </a:p>
          </p:txBody>
        </p:sp>
      </p:grpSp>
      <p:sp>
        <p:nvSpPr>
          <p:cNvPr id="59" name="Shape 109"/>
          <p:cNvSpPr txBox="1">
            <a:spLocks/>
          </p:cNvSpPr>
          <p:nvPr/>
        </p:nvSpPr>
        <p:spPr>
          <a:xfrm>
            <a:off x="3326275" y="3354225"/>
            <a:ext cx="2138699" cy="403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spcAft>
                <a:spcPts val="0"/>
              </a:spcAft>
            </a:pPr>
            <a:r>
              <a:rPr lang="en" sz="1400" smtClean="0">
                <a:solidFill>
                  <a:srgbClr val="D9D9D9"/>
                </a:solidFill>
                <a:latin typeface="+mn-lt"/>
                <a:ea typeface="Arial"/>
                <a:cs typeface="Arial"/>
                <a:sym typeface="Arial"/>
              </a:rPr>
              <a:t>Analytics &amp; Reporting</a:t>
            </a:r>
            <a:endParaRPr lang="en" sz="1400" dirty="0">
              <a:solidFill>
                <a:srgbClr val="D9D9D9"/>
              </a:solidFill>
              <a:latin typeface="+mn-lt"/>
              <a:ea typeface="Arial"/>
              <a:cs typeface="Arial"/>
              <a:sym typeface="Arial"/>
            </a:endParaRPr>
          </a:p>
        </p:txBody>
      </p:sp>
      <p:sp>
        <p:nvSpPr>
          <p:cNvPr id="60" name="Shape 110"/>
          <p:cNvSpPr txBox="1">
            <a:spLocks/>
          </p:cNvSpPr>
          <p:nvPr/>
        </p:nvSpPr>
        <p:spPr>
          <a:xfrm>
            <a:off x="3326162" y="3677025"/>
            <a:ext cx="2138699" cy="13565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r>
              <a:rPr lang="en" sz="1400" dirty="0" smtClean="0">
                <a:solidFill>
                  <a:srgbClr val="595959"/>
                </a:solidFill>
                <a:latin typeface="+mn-lt"/>
                <a:ea typeface="Arial"/>
                <a:cs typeface="Arial"/>
                <a:sym typeface="Arial"/>
              </a:rPr>
              <a:t>Aggregates collected data and analyzes at a population level</a:t>
            </a:r>
            <a:endParaRPr lang="en" sz="1400" dirty="0">
              <a:solidFill>
                <a:srgbClr val="595959"/>
              </a:solidFill>
              <a:latin typeface="+mn-lt"/>
              <a:ea typeface="Arial"/>
              <a:cs typeface="Arial"/>
              <a:sym typeface="Arial"/>
            </a:endParaRPr>
          </a:p>
        </p:txBody>
      </p:sp>
      <p:cxnSp>
        <p:nvCxnSpPr>
          <p:cNvPr id="61" name="Shape 111"/>
          <p:cNvCxnSpPr>
            <a:stCxn id="50" idx="3"/>
            <a:endCxn id="55" idx="1"/>
          </p:cNvCxnSpPr>
          <p:nvPr/>
        </p:nvCxnSpPr>
        <p:spPr>
          <a:xfrm rot="10800000" flipH="1">
            <a:off x="2535799" y="2083649"/>
            <a:ext cx="790200" cy="1105200"/>
          </a:xfrm>
          <a:prstGeom prst="curvedConnector3">
            <a:avLst>
              <a:gd name="adj1" fmla="val 50007"/>
            </a:avLst>
          </a:prstGeom>
          <a:noFill/>
          <a:ln w="9525" cap="flat" cmpd="sng">
            <a:solidFill>
              <a:schemeClr val="dk2"/>
            </a:solidFill>
            <a:prstDash val="solid"/>
            <a:round/>
            <a:headEnd type="none" w="lg" len="lg"/>
            <a:tailEnd type="none" w="lg" len="lg"/>
          </a:ln>
        </p:spPr>
      </p:cxnSp>
      <p:cxnSp>
        <p:nvCxnSpPr>
          <p:cNvPr id="62" name="Shape 112"/>
          <p:cNvCxnSpPr>
            <a:stCxn id="45" idx="1"/>
            <a:endCxn id="55" idx="3"/>
          </p:cNvCxnSpPr>
          <p:nvPr/>
        </p:nvCxnSpPr>
        <p:spPr>
          <a:xfrm rot="10800000">
            <a:off x="5464775" y="2083649"/>
            <a:ext cx="983100" cy="1105200"/>
          </a:xfrm>
          <a:prstGeom prst="curvedConnector3">
            <a:avLst>
              <a:gd name="adj1" fmla="val 49998"/>
            </a:avLst>
          </a:prstGeom>
          <a:noFill/>
          <a:ln w="9525" cap="flat" cmpd="sng">
            <a:solidFill>
              <a:schemeClr val="dk2"/>
            </a:solidFill>
            <a:prstDash val="solid"/>
            <a:round/>
            <a:headEnd type="none" w="lg" len="lg"/>
            <a:tailEnd type="none" w="lg" len="lg"/>
          </a:ln>
        </p:spPr>
      </p:cxnSp>
      <p:cxnSp>
        <p:nvCxnSpPr>
          <p:cNvPr id="63" name="Shape 113"/>
          <p:cNvCxnSpPr>
            <a:stCxn id="60" idx="1"/>
            <a:endCxn id="50" idx="3"/>
          </p:cNvCxnSpPr>
          <p:nvPr/>
        </p:nvCxnSpPr>
        <p:spPr>
          <a:xfrm rot="10800000">
            <a:off x="2535662" y="3188924"/>
            <a:ext cx="790500" cy="1166400"/>
          </a:xfrm>
          <a:prstGeom prst="curvedConnector3">
            <a:avLst>
              <a:gd name="adj1" fmla="val 49991"/>
            </a:avLst>
          </a:prstGeom>
          <a:noFill/>
          <a:ln w="9525" cap="flat" cmpd="sng">
            <a:solidFill>
              <a:schemeClr val="dk2"/>
            </a:solidFill>
            <a:prstDash val="solid"/>
            <a:round/>
            <a:headEnd type="none" w="lg" len="lg"/>
            <a:tailEnd type="none" w="lg" len="lg"/>
          </a:ln>
        </p:spPr>
      </p:cxnSp>
      <p:cxnSp>
        <p:nvCxnSpPr>
          <p:cNvPr id="64" name="Shape 114"/>
          <p:cNvCxnSpPr>
            <a:stCxn id="60" idx="3"/>
            <a:endCxn id="45" idx="1"/>
          </p:cNvCxnSpPr>
          <p:nvPr/>
        </p:nvCxnSpPr>
        <p:spPr>
          <a:xfrm rot="10800000" flipH="1">
            <a:off x="5464862" y="3188924"/>
            <a:ext cx="983100" cy="1166400"/>
          </a:xfrm>
          <a:prstGeom prst="curvedConnector3">
            <a:avLst>
              <a:gd name="adj1" fmla="val 49996"/>
            </a:avLst>
          </a:prstGeom>
          <a:noFill/>
          <a:ln w="9525" cap="flat" cmpd="sng">
            <a:solidFill>
              <a:schemeClr val="dk2"/>
            </a:solidFill>
            <a:prstDash val="solid"/>
            <a:round/>
            <a:headEnd type="none" w="lg" len="lg"/>
            <a:tailEnd type="none" w="lg" len="lg"/>
          </a:ln>
        </p:spPr>
      </p:cxnSp>
      <p:pic>
        <p:nvPicPr>
          <p:cNvPr id="65" name="Shape 115"/>
          <p:cNvPicPr preferRelativeResize="0"/>
          <p:nvPr/>
        </p:nvPicPr>
        <p:blipFill>
          <a:blip r:embed="rId5">
            <a:alphaModFix/>
          </a:blip>
          <a:stretch>
            <a:fillRect/>
          </a:stretch>
        </p:blipFill>
        <p:spPr>
          <a:xfrm>
            <a:off x="1336984" y="3393375"/>
            <a:ext cx="258928" cy="417999"/>
          </a:xfrm>
          <a:prstGeom prst="rect">
            <a:avLst/>
          </a:prstGeom>
          <a:noFill/>
          <a:ln>
            <a:noFill/>
          </a:ln>
        </p:spPr>
      </p:pic>
      <p:pic>
        <p:nvPicPr>
          <p:cNvPr id="66" name="Shape 116"/>
          <p:cNvPicPr preferRelativeResize="0"/>
          <p:nvPr/>
        </p:nvPicPr>
        <p:blipFill>
          <a:blip r:embed="rId6">
            <a:alphaModFix/>
          </a:blip>
          <a:stretch>
            <a:fillRect/>
          </a:stretch>
        </p:blipFill>
        <p:spPr>
          <a:xfrm>
            <a:off x="4143313" y="4444825"/>
            <a:ext cx="504125" cy="508375"/>
          </a:xfrm>
          <a:prstGeom prst="rect">
            <a:avLst/>
          </a:prstGeom>
          <a:noFill/>
          <a:ln>
            <a:noFill/>
          </a:ln>
        </p:spPr>
      </p:pic>
      <p:pic>
        <p:nvPicPr>
          <p:cNvPr id="67" name="Shape 117"/>
          <p:cNvPicPr preferRelativeResize="0"/>
          <p:nvPr/>
        </p:nvPicPr>
        <p:blipFill>
          <a:blip r:embed="rId7">
            <a:alphaModFix/>
          </a:blip>
          <a:stretch>
            <a:fillRect/>
          </a:stretch>
        </p:blipFill>
        <p:spPr>
          <a:xfrm>
            <a:off x="4143329" y="2241397"/>
            <a:ext cx="504124" cy="463628"/>
          </a:xfrm>
          <a:prstGeom prst="rect">
            <a:avLst/>
          </a:prstGeom>
          <a:noFill/>
          <a:ln>
            <a:noFill/>
          </a:ln>
        </p:spPr>
      </p:pic>
      <p:pic>
        <p:nvPicPr>
          <p:cNvPr id="68" name="Shape 118"/>
          <p:cNvPicPr preferRelativeResize="0"/>
          <p:nvPr/>
        </p:nvPicPr>
        <p:blipFill>
          <a:blip r:embed="rId8">
            <a:alphaModFix/>
          </a:blip>
          <a:stretch>
            <a:fillRect/>
          </a:stretch>
        </p:blipFill>
        <p:spPr>
          <a:xfrm>
            <a:off x="7278007" y="3324175"/>
            <a:ext cx="478430" cy="463624"/>
          </a:xfrm>
          <a:prstGeom prst="rect">
            <a:avLst/>
          </a:prstGeom>
          <a:noFill/>
          <a:ln>
            <a:noFill/>
          </a:ln>
        </p:spPr>
      </p:pic>
      <p:sp>
        <p:nvSpPr>
          <p:cNvPr id="3" name="Right Arrow 2"/>
          <p:cNvSpPr/>
          <p:nvPr/>
        </p:nvSpPr>
        <p:spPr>
          <a:xfrm rot="10800000">
            <a:off x="5607157" y="4355324"/>
            <a:ext cx="647932" cy="48463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380098" y="4185924"/>
            <a:ext cx="2752677" cy="830997"/>
          </a:xfrm>
          <a:prstGeom prst="rect">
            <a:avLst/>
          </a:prstGeom>
        </p:spPr>
        <p:txBody>
          <a:bodyPr wrap="none">
            <a:spAutoFit/>
          </a:bodyPr>
          <a:lstStyle/>
          <a:p>
            <a:pPr algn="ctr"/>
            <a:r>
              <a:rPr lang="en" sz="2400" dirty="0" smtClean="0">
                <a:solidFill>
                  <a:srgbClr val="9900FF"/>
                </a:solidFill>
              </a:rPr>
              <a:t>In Development by</a:t>
            </a:r>
          </a:p>
          <a:p>
            <a:pPr algn="ctr"/>
            <a:r>
              <a:rPr lang="en" sz="2400" dirty="0" smtClean="0">
                <a:solidFill>
                  <a:srgbClr val="9900FF"/>
                </a:solidFill>
              </a:rPr>
              <a:t>Team Too</a:t>
            </a:r>
            <a:endParaRPr lang="en-US" sz="2400"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1115611747"/>
      </p:ext>
    </p:extLst>
  </p:cSld>
  <p:clrMapOvr>
    <a:masterClrMapping/>
  </p:clrMapOvr>
  <p:transition spd="slow" advClick="0" advTm="13610">
    <p:cu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10" fill="hold"/>
                                        <p:tgtEl>
                                          <p:spTgt spid="2"/>
                                        </p:tgtEl>
                                      </p:cBhvr>
                                    </p:cmd>
                                  </p:childTnLst>
                                </p:cTn>
                              </p:par>
                            </p:childTnLst>
                          </p:cTn>
                        </p:par>
                      </p:childTnLst>
                    </p:cTn>
                  </p:par>
                </p:childTnLst>
              </p:cTn>
              <p:nextCondLst>
                <p:cond evt="onClick" delay="0">
                  <p:tgtEl>
                    <p:spTgt spid="2"/>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4" name="Rectangle 3"/>
          <p:cNvSpPr/>
          <p:nvPr/>
        </p:nvSpPr>
        <p:spPr>
          <a:xfrm>
            <a:off x="2546457" y="90298"/>
            <a:ext cx="4051109" cy="461665"/>
          </a:xfrm>
          <a:prstGeom prst="rect">
            <a:avLst/>
          </a:prstGeom>
        </p:spPr>
        <p:txBody>
          <a:bodyPr wrap="none">
            <a:spAutoFit/>
          </a:bodyPr>
          <a:lstStyle/>
          <a:p>
            <a:pPr algn="ctr"/>
            <a:r>
              <a:rPr lang="en-US" sz="2400" dirty="0" smtClean="0">
                <a:solidFill>
                  <a:schemeClr val="tx1"/>
                </a:solidFill>
                <a:latin typeface="+mn-lt"/>
                <a:ea typeface="Roboto" panose="020B0604020202020204" charset="0"/>
                <a:cs typeface="Roboto" panose="020B0604020202020204" charset="0"/>
              </a:rPr>
              <a:t>Development -- Gantt Chart </a:t>
            </a:r>
            <a:endParaRPr lang="en-US" sz="2400" dirty="0">
              <a:solidFill>
                <a:schemeClr val="tx1"/>
              </a:solidFill>
              <a:latin typeface="+mn-lt"/>
              <a:ea typeface="Roboto" panose="020B0604020202020204" charset="0"/>
              <a:cs typeface="Roboto" panose="020B0604020202020204" charset="0"/>
            </a:endParaRPr>
          </a:p>
        </p:txBody>
      </p:sp>
      <p:pic>
        <p:nvPicPr>
          <p:cNvPr id="2" name="Picture 1"/>
          <p:cNvPicPr>
            <a:picLocks noChangeAspect="1"/>
          </p:cNvPicPr>
          <p:nvPr/>
        </p:nvPicPr>
        <p:blipFill>
          <a:blip r:embed="rId5"/>
          <a:stretch>
            <a:fillRect/>
          </a:stretch>
        </p:blipFill>
        <p:spPr>
          <a:xfrm>
            <a:off x="1273228" y="551963"/>
            <a:ext cx="6597566" cy="4468639"/>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78304347"/>
      </p:ext>
    </p:extLst>
  </p:cSld>
  <p:clrMapOvr>
    <a:masterClrMapping/>
  </p:clrMapOvr>
  <p:transition spd="slow" advClick="0" advTm="10370">
    <p:cu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69" fill="hold"/>
                                        <p:tgtEl>
                                          <p:spTgt spid="3"/>
                                        </p:tgtEl>
                                      </p:cBhvr>
                                    </p:cmd>
                                  </p:childTnLst>
                                </p:cTn>
                              </p:par>
                            </p:childTnLst>
                          </p:cTn>
                        </p:par>
                      </p:childTnLst>
                    </p:cTn>
                  </p:par>
                </p:childTnLst>
              </p:cTn>
              <p:nextCondLst>
                <p:cond evt="onClick" delay="0">
                  <p:tgtEl>
                    <p:spTgt spid="3"/>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48324" y="1"/>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4616" y="550395"/>
            <a:ext cx="3528290" cy="656937"/>
          </a:xfrm>
          <a:prstGeom prst="rect">
            <a:avLst/>
          </a:prstGeom>
        </p:spPr>
        <p:txBody>
          <a:bodyPr lIns="91425" tIns="91425" rIns="91425" bIns="91425" anchor="b" anchorCtr="0">
            <a:noAutofit/>
          </a:bodyPr>
          <a:lstStyle/>
          <a:p>
            <a:pPr lvl="0" algn="ctr"/>
            <a:r>
              <a:rPr lang="en-US" dirty="0"/>
              <a:t>Architectural </a:t>
            </a:r>
            <a:r>
              <a:rPr lang="en-US" dirty="0" smtClean="0"/>
              <a:t>Design</a:t>
            </a:r>
            <a:endParaRPr lang="en" dirty="0"/>
          </a:p>
        </p:txBody>
      </p:sp>
      <p:sp>
        <p:nvSpPr>
          <p:cNvPr id="12" name="Shape 138"/>
          <p:cNvSpPr txBox="1">
            <a:spLocks/>
          </p:cNvSpPr>
          <p:nvPr/>
        </p:nvSpPr>
        <p:spPr>
          <a:xfrm>
            <a:off x="-4616" y="3056309"/>
            <a:ext cx="3528291" cy="77381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400" dirty="0" smtClean="0">
                <a:solidFill>
                  <a:schemeClr val="bg2"/>
                </a:solidFill>
                <a:latin typeface="+mn-lt"/>
              </a:rPr>
              <a:t>Backend</a:t>
            </a:r>
          </a:p>
        </p:txBody>
      </p:sp>
      <p:sp>
        <p:nvSpPr>
          <p:cNvPr id="2" name="Rectangle 1"/>
          <p:cNvSpPr/>
          <p:nvPr/>
        </p:nvSpPr>
        <p:spPr>
          <a:xfrm>
            <a:off x="2955636" y="2865163"/>
            <a:ext cx="6228430" cy="1077218"/>
          </a:xfrm>
          <a:prstGeom prst="rect">
            <a:avLst/>
          </a:prstGeom>
        </p:spPr>
        <p:txBody>
          <a:bodyPr wrap="square">
            <a:spAutoFit/>
          </a:bodyPr>
          <a:lstStyle/>
          <a:p>
            <a:pPr marL="685800" lvl="1"/>
            <a:r>
              <a:rPr lang="en" sz="2400" dirty="0" smtClean="0">
                <a:solidFill>
                  <a:schemeClr val="bg1"/>
                </a:solidFill>
              </a:rPr>
              <a:t>Fast </a:t>
            </a:r>
            <a:r>
              <a:rPr lang="en" sz="2400" dirty="0">
                <a:solidFill>
                  <a:schemeClr val="bg1"/>
                </a:solidFill>
              </a:rPr>
              <a:t>Healthcare Interoperability Resources (FHIR) </a:t>
            </a:r>
            <a:r>
              <a:rPr lang="en" sz="2400" dirty="0" smtClean="0">
                <a:solidFill>
                  <a:schemeClr val="bg1"/>
                </a:solidFill>
              </a:rPr>
              <a:t>server</a:t>
            </a:r>
          </a:p>
          <a:p>
            <a:pPr marL="1144588" lvl="1"/>
            <a:r>
              <a:rPr lang="en" sz="1600" dirty="0" smtClean="0">
                <a:solidFill>
                  <a:schemeClr val="bg1"/>
                </a:solidFill>
              </a:rPr>
              <a:t>Primary content </a:t>
            </a:r>
            <a:r>
              <a:rPr lang="en" sz="1600" dirty="0">
                <a:solidFill>
                  <a:schemeClr val="bg1"/>
                </a:solidFill>
              </a:rPr>
              <a:t>resource for the </a:t>
            </a:r>
            <a:r>
              <a:rPr lang="en" sz="1600" dirty="0" smtClean="0">
                <a:solidFill>
                  <a:schemeClr val="bg1"/>
                </a:solidFill>
              </a:rPr>
              <a:t>application </a:t>
            </a:r>
            <a:endParaRPr lang="en" sz="1600" dirty="0">
              <a:solidFill>
                <a:schemeClr val="bg1"/>
              </a:solidFill>
            </a:endParaRPr>
          </a:p>
        </p:txBody>
      </p:sp>
      <p:sp>
        <p:nvSpPr>
          <p:cNvPr id="6" name="Shape 138"/>
          <p:cNvSpPr txBox="1">
            <a:spLocks/>
          </p:cNvSpPr>
          <p:nvPr/>
        </p:nvSpPr>
        <p:spPr>
          <a:xfrm>
            <a:off x="0" y="1384994"/>
            <a:ext cx="3528291" cy="77381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400" dirty="0" smtClean="0">
                <a:solidFill>
                  <a:schemeClr val="bg2"/>
                </a:solidFill>
                <a:latin typeface="+mn-lt"/>
              </a:rPr>
              <a:t>Frontend</a:t>
            </a:r>
          </a:p>
        </p:txBody>
      </p:sp>
      <p:sp>
        <p:nvSpPr>
          <p:cNvPr id="7" name="Rectangle 6"/>
          <p:cNvSpPr/>
          <p:nvPr/>
        </p:nvSpPr>
        <p:spPr>
          <a:xfrm>
            <a:off x="2955636" y="355325"/>
            <a:ext cx="6208397" cy="2062103"/>
          </a:xfrm>
          <a:prstGeom prst="rect">
            <a:avLst/>
          </a:prstGeom>
        </p:spPr>
        <p:txBody>
          <a:bodyPr wrap="square">
            <a:spAutoFit/>
          </a:bodyPr>
          <a:lstStyle/>
          <a:p>
            <a:pPr marL="685800" lvl="1"/>
            <a:r>
              <a:rPr lang="en" sz="2400" dirty="0">
                <a:solidFill>
                  <a:schemeClr val="bg1"/>
                </a:solidFill>
              </a:rPr>
              <a:t>Highcharts</a:t>
            </a:r>
          </a:p>
          <a:p>
            <a:pPr marL="1143000" lvl="2"/>
            <a:r>
              <a:rPr lang="en" sz="1600" dirty="0">
                <a:solidFill>
                  <a:schemeClr val="bg1"/>
                </a:solidFill>
              </a:rPr>
              <a:t>Javascript </a:t>
            </a:r>
            <a:r>
              <a:rPr lang="en" sz="1600" dirty="0" smtClean="0">
                <a:solidFill>
                  <a:schemeClr val="bg1"/>
                </a:solidFill>
              </a:rPr>
              <a:t>charts for </a:t>
            </a:r>
            <a:r>
              <a:rPr lang="en" sz="1600" dirty="0">
                <a:solidFill>
                  <a:schemeClr val="bg1"/>
                </a:solidFill>
              </a:rPr>
              <a:t>GUI</a:t>
            </a:r>
          </a:p>
          <a:p>
            <a:pPr marL="1143000" lvl="2"/>
            <a:r>
              <a:rPr lang="en" sz="1600" dirty="0">
                <a:solidFill>
                  <a:schemeClr val="bg1"/>
                </a:solidFill>
              </a:rPr>
              <a:t>Non-commercial licenses </a:t>
            </a:r>
            <a:r>
              <a:rPr lang="en" sz="1600" dirty="0" smtClean="0">
                <a:solidFill>
                  <a:schemeClr val="bg1"/>
                </a:solidFill>
              </a:rPr>
              <a:t>available</a:t>
            </a:r>
          </a:p>
          <a:p>
            <a:pPr marL="1143000" lvl="2"/>
            <a:endParaRPr lang="en" sz="1600" dirty="0">
              <a:solidFill>
                <a:schemeClr val="bg1"/>
              </a:solidFill>
            </a:endParaRPr>
          </a:p>
          <a:p>
            <a:pPr marL="685800" lvl="1"/>
            <a:r>
              <a:rPr lang="en" sz="2400" dirty="0">
                <a:solidFill>
                  <a:schemeClr val="bg1"/>
                </a:solidFill>
              </a:rPr>
              <a:t>AngularJS</a:t>
            </a:r>
          </a:p>
          <a:p>
            <a:pPr marL="1143000" lvl="2"/>
            <a:r>
              <a:rPr lang="en" sz="1600" dirty="0">
                <a:solidFill>
                  <a:schemeClr val="bg1"/>
                </a:solidFill>
              </a:rPr>
              <a:t>Framework for </a:t>
            </a:r>
            <a:r>
              <a:rPr lang="en" sz="1600" dirty="0" smtClean="0">
                <a:solidFill>
                  <a:schemeClr val="bg1"/>
                </a:solidFill>
              </a:rPr>
              <a:t>client-side model-view</a:t>
            </a:r>
          </a:p>
          <a:p>
            <a:pPr marL="1143000" lvl="2"/>
            <a:r>
              <a:rPr lang="en" sz="1600" dirty="0" smtClean="0">
                <a:solidFill>
                  <a:schemeClr val="bg1"/>
                </a:solidFill>
              </a:rPr>
              <a:t>controller architecture</a:t>
            </a:r>
            <a:endParaRPr lang="en" sz="1600" dirty="0">
              <a:solidFill>
                <a:schemeClr val="bg1"/>
              </a:solidFill>
            </a:endParaRPr>
          </a:p>
        </p:txBody>
      </p:sp>
      <p:sp>
        <p:nvSpPr>
          <p:cNvPr id="8" name="Rectangle 7"/>
          <p:cNvSpPr/>
          <p:nvPr/>
        </p:nvSpPr>
        <p:spPr>
          <a:xfrm>
            <a:off x="2955636" y="4096652"/>
            <a:ext cx="6228430" cy="707886"/>
          </a:xfrm>
          <a:prstGeom prst="rect">
            <a:avLst/>
          </a:prstGeom>
        </p:spPr>
        <p:txBody>
          <a:bodyPr wrap="square">
            <a:spAutoFit/>
          </a:bodyPr>
          <a:lstStyle/>
          <a:p>
            <a:pPr marL="685800" lvl="1"/>
            <a:r>
              <a:rPr lang="en" sz="2400" dirty="0" smtClean="0">
                <a:solidFill>
                  <a:schemeClr val="bg1"/>
                </a:solidFill>
              </a:rPr>
              <a:t>HL7.FHIR C# library</a:t>
            </a:r>
          </a:p>
          <a:p>
            <a:pPr marL="1144588" lvl="1"/>
            <a:r>
              <a:rPr lang="en" sz="1600" dirty="0" smtClean="0">
                <a:solidFill>
                  <a:schemeClr val="bg1"/>
                </a:solidFill>
              </a:rPr>
              <a:t>Plugin to simply database access </a:t>
            </a:r>
            <a:endParaRPr lang="en" sz="1600" dirty="0">
              <a:solidFill>
                <a:schemeClr val="bg1"/>
              </a:solidFill>
            </a:endParaRP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410204293"/>
      </p:ext>
    </p:extLst>
  </p:cSld>
  <p:clrMapOvr>
    <a:masterClrMapping/>
  </p:clrMapOvr>
  <p:transition spd="slow" advClick="0" advTm="22160">
    <p:cut/>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5" fill="hold"/>
                                        <p:tgtEl>
                                          <p:spTgt spid="5"/>
                                        </p:tgtEl>
                                      </p:cBhvr>
                                    </p:cmd>
                                  </p:childTnLst>
                                </p:cTn>
                              </p:par>
                            </p:childTnLst>
                          </p:cTn>
                        </p:par>
                      </p:childTnLst>
                    </p:cTn>
                  </p:par>
                </p:childTnLst>
              </p:cTn>
              <p:nextCondLst>
                <p:cond evt="onClick" delay="0">
                  <p:tgtEl>
                    <p:spTgt spid="5"/>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1" y="600363"/>
            <a:ext cx="3528290" cy="1063337"/>
          </a:xfrm>
          <a:prstGeom prst="rect">
            <a:avLst/>
          </a:prstGeom>
        </p:spPr>
        <p:txBody>
          <a:bodyPr lIns="91425" tIns="91425" rIns="91425" bIns="91425" anchor="b" anchorCtr="0">
            <a:noAutofit/>
          </a:bodyPr>
          <a:lstStyle/>
          <a:p>
            <a:pPr lvl="0" algn="ctr"/>
            <a:r>
              <a:rPr lang="en-US" dirty="0" smtClean="0"/>
              <a:t>Architectural Design</a:t>
            </a:r>
            <a:r>
              <a:rPr lang="en" dirty="0" smtClean="0"/>
              <a:t>:</a:t>
            </a:r>
            <a:endParaRPr lang="en" dirty="0"/>
          </a:p>
        </p:txBody>
      </p:sp>
      <p:sp>
        <p:nvSpPr>
          <p:cNvPr id="2" name="Rectangle 1"/>
          <p:cNvSpPr/>
          <p:nvPr/>
        </p:nvSpPr>
        <p:spPr>
          <a:xfrm>
            <a:off x="3528291" y="401925"/>
            <a:ext cx="5615708" cy="4216539"/>
          </a:xfrm>
          <a:prstGeom prst="rect">
            <a:avLst/>
          </a:prstGeom>
        </p:spPr>
        <p:txBody>
          <a:bodyPr wrap="square">
            <a:spAutoFit/>
          </a:bodyPr>
          <a:lstStyle/>
          <a:p>
            <a:pPr marL="514350" indent="-285750">
              <a:buFont typeface="Wingdings" panose="05000000000000000000" pitchFamily="2" charset="2"/>
              <a:buChar char="§"/>
            </a:pPr>
            <a:endParaRPr lang="en-US" sz="1600" dirty="0">
              <a:solidFill>
                <a:schemeClr val="bg1"/>
              </a:solidFill>
            </a:endParaRPr>
          </a:p>
          <a:p>
            <a:pPr marL="514350" lvl="0" indent="-285750">
              <a:buFont typeface="Wingdings" panose="05000000000000000000" pitchFamily="2" charset="2"/>
              <a:buChar char="§"/>
            </a:pPr>
            <a:r>
              <a:rPr lang="en" sz="2000" dirty="0" smtClean="0">
                <a:solidFill>
                  <a:schemeClr val="bg1"/>
                </a:solidFill>
              </a:rPr>
              <a:t>Model</a:t>
            </a:r>
          </a:p>
          <a:p>
            <a:pPr marL="228600" lvl="1"/>
            <a:r>
              <a:rPr lang="en" sz="1600" dirty="0">
                <a:solidFill>
                  <a:schemeClr val="bg1"/>
                </a:solidFill>
              </a:rPr>
              <a:t>	</a:t>
            </a:r>
            <a:r>
              <a:rPr lang="en" sz="1600" dirty="0" smtClean="0">
                <a:solidFill>
                  <a:schemeClr val="bg1"/>
                </a:solidFill>
              </a:rPr>
              <a:t>Graph data classes</a:t>
            </a:r>
          </a:p>
          <a:p>
            <a:pPr marL="228600" lvl="1"/>
            <a:r>
              <a:rPr lang="en" sz="1600" dirty="0">
                <a:solidFill>
                  <a:schemeClr val="bg1"/>
                </a:solidFill>
              </a:rPr>
              <a:t>	</a:t>
            </a:r>
            <a:r>
              <a:rPr lang="en" sz="1600" dirty="0" smtClean="0">
                <a:solidFill>
                  <a:schemeClr val="bg1"/>
                </a:solidFill>
              </a:rPr>
              <a:t>Patient and observation classes</a:t>
            </a:r>
          </a:p>
          <a:p>
            <a:pPr marL="514350" lvl="0" indent="-285750">
              <a:buFont typeface="Wingdings" panose="05000000000000000000" pitchFamily="2" charset="2"/>
              <a:buChar char="§"/>
            </a:pPr>
            <a:endParaRPr lang="en" sz="1600" dirty="0">
              <a:solidFill>
                <a:schemeClr val="bg1"/>
              </a:solidFill>
            </a:endParaRPr>
          </a:p>
          <a:p>
            <a:pPr marL="514350" lvl="0" indent="-285750">
              <a:buFont typeface="Wingdings" panose="05000000000000000000" pitchFamily="2" charset="2"/>
              <a:buChar char="§"/>
            </a:pPr>
            <a:r>
              <a:rPr lang="en" sz="2000" dirty="0" smtClean="0">
                <a:solidFill>
                  <a:schemeClr val="bg1"/>
                </a:solidFill>
              </a:rPr>
              <a:t>Controller</a:t>
            </a:r>
          </a:p>
          <a:p>
            <a:pPr marL="228600" lvl="0"/>
            <a:r>
              <a:rPr lang="en" sz="1600" dirty="0" smtClean="0">
                <a:solidFill>
                  <a:schemeClr val="bg1"/>
                </a:solidFill>
              </a:rPr>
              <a:t>	Sends queries to FHIR server</a:t>
            </a:r>
          </a:p>
          <a:p>
            <a:pPr marL="228600" lvl="0"/>
            <a:r>
              <a:rPr lang="en" sz="1600" dirty="0">
                <a:solidFill>
                  <a:schemeClr val="bg1"/>
                </a:solidFill>
              </a:rPr>
              <a:t>	</a:t>
            </a:r>
            <a:r>
              <a:rPr lang="en" sz="1600" dirty="0" smtClean="0">
                <a:solidFill>
                  <a:schemeClr val="bg1"/>
                </a:solidFill>
              </a:rPr>
              <a:t>Agregates and analyzes data</a:t>
            </a:r>
          </a:p>
          <a:p>
            <a:pPr marL="228600" lvl="0"/>
            <a:r>
              <a:rPr lang="en" sz="1600" dirty="0">
                <a:solidFill>
                  <a:schemeClr val="bg1"/>
                </a:solidFill>
              </a:rPr>
              <a:t>	</a:t>
            </a:r>
            <a:r>
              <a:rPr lang="en" sz="1600" dirty="0" smtClean="0">
                <a:solidFill>
                  <a:schemeClr val="bg1"/>
                </a:solidFill>
              </a:rPr>
              <a:t>Creates export files</a:t>
            </a:r>
          </a:p>
          <a:p>
            <a:pPr marL="228600" lvl="0"/>
            <a:r>
              <a:rPr lang="en" sz="1600" dirty="0">
                <a:solidFill>
                  <a:schemeClr val="bg1"/>
                </a:solidFill>
              </a:rPr>
              <a:t>	</a:t>
            </a:r>
            <a:r>
              <a:rPr lang="en" sz="1600" dirty="0" smtClean="0">
                <a:solidFill>
                  <a:schemeClr val="bg1"/>
                </a:solidFill>
              </a:rPr>
              <a:t>Delivers JSON payload to frontend</a:t>
            </a:r>
          </a:p>
          <a:p>
            <a:pPr marL="228600" lvl="0"/>
            <a:r>
              <a:rPr lang="en" sz="1600" dirty="0">
                <a:solidFill>
                  <a:schemeClr val="bg1"/>
                </a:solidFill>
              </a:rPr>
              <a:t>	</a:t>
            </a:r>
          </a:p>
          <a:p>
            <a:pPr marL="514350" lvl="0" indent="-285750">
              <a:buFont typeface="Wingdings" panose="05000000000000000000" pitchFamily="2" charset="2"/>
              <a:buChar char="§"/>
            </a:pPr>
            <a:r>
              <a:rPr lang="en" sz="2000" dirty="0" smtClean="0">
                <a:solidFill>
                  <a:schemeClr val="bg1"/>
                </a:solidFill>
              </a:rPr>
              <a:t>View</a:t>
            </a:r>
            <a:endParaRPr lang="en" sz="1600" dirty="0">
              <a:solidFill>
                <a:schemeClr val="bg1"/>
              </a:solidFill>
            </a:endParaRPr>
          </a:p>
          <a:p>
            <a:pPr marL="228600" lvl="2"/>
            <a:r>
              <a:rPr lang="en" sz="1600" dirty="0" smtClean="0">
                <a:solidFill>
                  <a:schemeClr val="bg1"/>
                </a:solidFill>
              </a:rPr>
              <a:t>	Generates visual represenation of results</a:t>
            </a:r>
          </a:p>
          <a:p>
            <a:pPr marL="228600" lvl="2"/>
            <a:r>
              <a:rPr lang="en" sz="1600" dirty="0">
                <a:solidFill>
                  <a:schemeClr val="bg1"/>
                </a:solidFill>
              </a:rPr>
              <a:t>	</a:t>
            </a:r>
            <a:r>
              <a:rPr lang="en" sz="1600" dirty="0" smtClean="0">
                <a:solidFill>
                  <a:schemeClr val="bg1"/>
                </a:solidFill>
              </a:rPr>
              <a:t>Interface controls</a:t>
            </a:r>
          </a:p>
          <a:p>
            <a:pPr marL="228600" lvl="2"/>
            <a:r>
              <a:rPr lang="en" sz="1600" dirty="0">
                <a:solidFill>
                  <a:schemeClr val="bg1"/>
                </a:solidFill>
              </a:rPr>
              <a:t>	</a:t>
            </a:r>
            <a:r>
              <a:rPr lang="en" sz="1600" dirty="0" smtClean="0">
                <a:solidFill>
                  <a:schemeClr val="bg1"/>
                </a:solidFill>
              </a:rPr>
              <a:t>Sends requests to controller</a:t>
            </a:r>
          </a:p>
          <a:p>
            <a:pPr marL="514350" lvl="0" indent="-285750">
              <a:buFont typeface="Wingdings" panose="05000000000000000000" pitchFamily="2" charset="2"/>
              <a:buChar char="§"/>
            </a:pPr>
            <a:endParaRPr lang="en" sz="1600" dirty="0">
              <a:solidFill>
                <a:schemeClr val="bg1"/>
              </a:solidFill>
            </a:endParaRPr>
          </a:p>
        </p:txBody>
      </p:sp>
      <p:pic>
        <p:nvPicPr>
          <p:cNvPr id="6" name="Picture 2" descr="https://basicsofwebdevelopment.files.wordpress.com/2015/01/mvc_role_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36" y="2264063"/>
            <a:ext cx="3176891" cy="14653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intersystems.com/assets/FHIR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255" y="2081633"/>
            <a:ext cx="307267" cy="182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icons.iconarchive.com/icons/double-j-design/ravenna-3d/256/Database-Activ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685" y="2264063"/>
            <a:ext cx="339837" cy="339837"/>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468927203"/>
      </p:ext>
    </p:extLst>
  </p:cSld>
  <p:clrMapOvr>
    <a:masterClrMapping/>
  </p:clrMapOvr>
  <p:transition spd="slow" advClick="0" advTm="21500">
    <p:cut/>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95" fill="hold"/>
                                        <p:tgtEl>
                                          <p:spTgt spid="4"/>
                                        </p:tgtEl>
                                      </p:cBhvr>
                                    </p:cmd>
                                  </p:childTnLst>
                                </p:cTn>
                              </p:par>
                            </p:childTnLst>
                          </p:cTn>
                        </p:par>
                      </p:childTnLst>
                    </p:cTn>
                  </p:par>
                </p:childTnLst>
              </p:cTn>
              <p:nextCondLst>
                <p:cond evt="onClick" delay="0">
                  <p:tgtEl>
                    <p:spTgt spid="4"/>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0" y="1328784"/>
            <a:ext cx="3528290" cy="1063337"/>
          </a:xfrm>
          <a:prstGeom prst="rect">
            <a:avLst/>
          </a:prstGeom>
        </p:spPr>
        <p:txBody>
          <a:bodyPr lIns="91425" tIns="91425" rIns="91425" bIns="91425" anchor="b" anchorCtr="0">
            <a:noAutofit/>
          </a:bodyPr>
          <a:lstStyle/>
          <a:p>
            <a:pPr lvl="0" algn="ctr">
              <a:spcBef>
                <a:spcPts val="0"/>
              </a:spcBef>
              <a:buNone/>
            </a:pPr>
            <a:r>
              <a:rPr lang="en" dirty="0" smtClean="0"/>
              <a:t>Development</a:t>
            </a:r>
            <a:br>
              <a:rPr lang="en" dirty="0" smtClean="0"/>
            </a:br>
            <a:r>
              <a:rPr lang="en" dirty="0" smtClean="0"/>
              <a:t>Update</a:t>
            </a:r>
            <a:endParaRPr lang="en" dirty="0"/>
          </a:p>
        </p:txBody>
      </p:sp>
      <p:sp>
        <p:nvSpPr>
          <p:cNvPr id="5" name="Shape 137"/>
          <p:cNvSpPr txBox="1">
            <a:spLocks/>
          </p:cNvSpPr>
          <p:nvPr/>
        </p:nvSpPr>
        <p:spPr>
          <a:xfrm>
            <a:off x="3796927" y="758983"/>
            <a:ext cx="5223086" cy="4531474"/>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endParaRPr lang="en" sz="2400" dirty="0" smtClean="0">
              <a:solidFill>
                <a:schemeClr val="bg1"/>
              </a:solidFill>
              <a:latin typeface="+mn-lt"/>
              <a:ea typeface="Roboto" panose="020B0604020202020204" charset="0"/>
              <a:cs typeface="Roboto" panose="020B0604020202020204" charset="0"/>
            </a:endParaRPr>
          </a:p>
          <a:p>
            <a:endParaRPr lang="en" sz="2400" dirty="0">
              <a:solidFill>
                <a:schemeClr val="bg1"/>
              </a:solidFill>
              <a:latin typeface="+mn-lt"/>
              <a:ea typeface="Roboto" panose="020B0604020202020204" charset="0"/>
              <a:cs typeface="Roboto" panose="020B0604020202020204" charset="0"/>
            </a:endParaRPr>
          </a:p>
          <a:p>
            <a:r>
              <a:rPr lang="en" sz="2400" dirty="0" smtClean="0">
                <a:solidFill>
                  <a:schemeClr val="bg1"/>
                </a:solidFill>
                <a:latin typeface="+mn-lt"/>
                <a:ea typeface="Roboto" panose="020B0604020202020204" charset="0"/>
                <a:cs typeface="Roboto" panose="020B0604020202020204" charset="0"/>
              </a:rPr>
              <a:t>Previous Milestones </a:t>
            </a:r>
          </a:p>
          <a:p>
            <a:pPr marL="285750" indent="-285750">
              <a:buFont typeface="Wingdings" panose="05000000000000000000" pitchFamily="2" charset="2"/>
              <a:buChar char="ü"/>
            </a:pPr>
            <a:r>
              <a:rPr lang="en" sz="1800" dirty="0" smtClean="0">
                <a:solidFill>
                  <a:schemeClr val="bg1"/>
                </a:solidFill>
                <a:latin typeface="+mn-lt"/>
                <a:ea typeface="Roboto" panose="020B0604020202020204" charset="0"/>
                <a:cs typeface="Roboto" panose="020B0604020202020204" charset="0"/>
              </a:rPr>
              <a:t>FHIR Server Connection Established</a:t>
            </a:r>
          </a:p>
          <a:p>
            <a:pPr marL="285750" indent="-285750">
              <a:buFont typeface="Wingdings" panose="05000000000000000000" pitchFamily="2" charset="2"/>
              <a:buChar char="ü"/>
            </a:pPr>
            <a:r>
              <a:rPr lang="en" sz="1800" dirty="0">
                <a:solidFill>
                  <a:schemeClr val="bg1"/>
                </a:solidFill>
                <a:ea typeface="Roboto" panose="020B0604020202020204" charset="0"/>
                <a:cs typeface="Roboto" panose="020B0604020202020204" charset="0"/>
              </a:rPr>
              <a:t>Initial Class Layouts Complete</a:t>
            </a:r>
          </a:p>
          <a:p>
            <a:pPr marL="285750" indent="-285750">
              <a:buFont typeface="Wingdings" panose="05000000000000000000" pitchFamily="2" charset="2"/>
              <a:buChar char="ü"/>
            </a:pPr>
            <a:r>
              <a:rPr lang="en" sz="1800" dirty="0">
                <a:solidFill>
                  <a:schemeClr val="bg1"/>
                </a:solidFill>
                <a:ea typeface="Roboto" panose="020B0604020202020204" charset="0"/>
                <a:cs typeface="Roboto" panose="020B0604020202020204" charset="0"/>
              </a:rPr>
              <a:t>Analytics for BMI</a:t>
            </a:r>
          </a:p>
          <a:p>
            <a:pPr marL="285750" indent="-285750">
              <a:buFont typeface="Wingdings" panose="05000000000000000000" pitchFamily="2" charset="2"/>
              <a:buChar char="ü"/>
            </a:pPr>
            <a:endParaRPr lang="en" sz="1800" dirty="0">
              <a:solidFill>
                <a:schemeClr val="bg1"/>
              </a:solidFill>
              <a:latin typeface="+mn-lt"/>
              <a:ea typeface="Roboto" panose="020B0604020202020204" charset="0"/>
              <a:cs typeface="Roboto" panose="020B0604020202020204" charset="0"/>
            </a:endParaRPr>
          </a:p>
          <a:p>
            <a:r>
              <a:rPr lang="en" sz="2400" dirty="0" smtClean="0">
                <a:solidFill>
                  <a:schemeClr val="bg1"/>
                </a:solidFill>
                <a:latin typeface="+mn-lt"/>
                <a:ea typeface="Roboto" panose="020B0604020202020204" charset="0"/>
                <a:cs typeface="Roboto" panose="020B0604020202020204" charset="0"/>
              </a:rPr>
              <a:t>New Milestones</a:t>
            </a:r>
            <a:endParaRPr lang="en" sz="2400" dirty="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ü"/>
            </a:pPr>
            <a:r>
              <a:rPr lang="en" sz="1800" dirty="0">
                <a:solidFill>
                  <a:schemeClr val="bg1"/>
                </a:solidFill>
                <a:ea typeface="Roboto" panose="020B0604020202020204" charset="0"/>
                <a:cs typeface="Roboto" panose="020B0604020202020204" charset="0"/>
              </a:rPr>
              <a:t>Data Queries Completed</a:t>
            </a:r>
          </a:p>
          <a:p>
            <a:pPr marL="285750" indent="-285750">
              <a:buFont typeface="Wingdings" panose="05000000000000000000" pitchFamily="2" charset="2"/>
              <a:buChar char="ü"/>
            </a:pPr>
            <a:r>
              <a:rPr lang="en" sz="1800" dirty="0" smtClean="0">
                <a:solidFill>
                  <a:schemeClr val="bg1"/>
                </a:solidFill>
                <a:ea typeface="Roboto" panose="020B0604020202020204" charset="0"/>
                <a:cs typeface="Roboto" panose="020B0604020202020204" charset="0"/>
              </a:rPr>
              <a:t>JSON </a:t>
            </a:r>
            <a:r>
              <a:rPr lang="en" sz="1800" dirty="0">
                <a:solidFill>
                  <a:schemeClr val="bg1"/>
                </a:solidFill>
                <a:ea typeface="Roboto" panose="020B0604020202020204" charset="0"/>
                <a:cs typeface="Roboto" panose="020B0604020202020204" charset="0"/>
              </a:rPr>
              <a:t>Payload Finalized</a:t>
            </a:r>
          </a:p>
          <a:p>
            <a:pPr marL="285750" indent="-285750">
              <a:buFont typeface="Wingdings" panose="05000000000000000000" pitchFamily="2" charset="2"/>
              <a:buChar char="ü"/>
            </a:pPr>
            <a:r>
              <a:rPr lang="en" sz="1800" dirty="0">
                <a:solidFill>
                  <a:schemeClr val="bg1"/>
                </a:solidFill>
                <a:ea typeface="Roboto" panose="020B0604020202020204" charset="0"/>
                <a:cs typeface="Roboto" panose="020B0604020202020204" charset="0"/>
              </a:rPr>
              <a:t>CDC Comparison Data Incorporated</a:t>
            </a:r>
          </a:p>
          <a:p>
            <a:pPr marL="285750" indent="-285750">
              <a:buFont typeface="Wingdings" panose="05000000000000000000" pitchFamily="2" charset="2"/>
              <a:buChar char="ü"/>
            </a:pPr>
            <a:r>
              <a:rPr lang="en" sz="1800" dirty="0">
                <a:solidFill>
                  <a:schemeClr val="bg1"/>
                </a:solidFill>
                <a:ea typeface="Roboto" panose="020B0604020202020204" charset="0"/>
                <a:cs typeface="Roboto" panose="020B0604020202020204" charset="0"/>
              </a:rPr>
              <a:t>Analytics for BMI, Hemoglobin &amp; Hypertension</a:t>
            </a:r>
          </a:p>
          <a:p>
            <a:pPr marL="285750" indent="-285750">
              <a:buFont typeface="Wingdings" panose="05000000000000000000" pitchFamily="2" charset="2"/>
              <a:buChar char="ü"/>
            </a:pPr>
            <a:r>
              <a:rPr lang="en" sz="1800" dirty="0">
                <a:solidFill>
                  <a:schemeClr val="bg1"/>
                </a:solidFill>
                <a:ea typeface="Roboto" panose="020B0604020202020204" charset="0"/>
                <a:cs typeface="Roboto" panose="020B0604020202020204" charset="0"/>
              </a:rPr>
              <a:t>Front/Backend Communication Completed</a:t>
            </a:r>
          </a:p>
          <a:p>
            <a:pPr marL="285750" indent="-285750">
              <a:buFont typeface="Wingdings" panose="05000000000000000000" pitchFamily="2" charset="2"/>
              <a:buChar char="ü"/>
            </a:pPr>
            <a:r>
              <a:rPr lang="en" sz="1800" dirty="0">
                <a:solidFill>
                  <a:schemeClr val="bg1"/>
                </a:solidFill>
                <a:ea typeface="Roboto" panose="020B0604020202020204" charset="0"/>
                <a:cs typeface="Roboto" panose="020B0604020202020204" charset="0"/>
              </a:rPr>
              <a:t>Data Export Completed</a:t>
            </a:r>
          </a:p>
          <a:p>
            <a:pPr marL="285750" indent="-285750">
              <a:buFont typeface="Wingdings" panose="05000000000000000000" pitchFamily="2" charset="2"/>
              <a:buChar char="ü"/>
            </a:pPr>
            <a:endParaRPr lang="en" sz="1800" dirty="0" smtClean="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ü"/>
            </a:pPr>
            <a:endParaRPr lang="en" sz="1800" dirty="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ü"/>
            </a:pPr>
            <a:endParaRPr lang="en" sz="1800" dirty="0" smtClean="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ü"/>
            </a:pPr>
            <a:endParaRPr lang="en" sz="1800" dirty="0" smtClean="0">
              <a:solidFill>
                <a:schemeClr val="bg1"/>
              </a:solidFill>
              <a:latin typeface="+mn-lt"/>
              <a:ea typeface="Roboto" panose="020B0604020202020204" charset="0"/>
              <a:cs typeface="Roboto" panose="020B060402020202020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2313407881"/>
      </p:ext>
    </p:extLst>
  </p:cSld>
  <p:clrMapOvr>
    <a:masterClrMapping/>
  </p:clrMapOvr>
  <p:transition spd="slow" advTm="19510">
    <p:cu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50" fill="hold"/>
                                        <p:tgtEl>
                                          <p:spTgt spid="2"/>
                                        </p:tgtEl>
                                      </p:cBhvr>
                                    </p:cmd>
                                  </p:childTnLst>
                                </p:cTn>
                              </p:par>
                            </p:childTnLst>
                          </p:cTn>
                        </p:par>
                      </p:childTnLst>
                    </p:cTn>
                  </p:par>
                </p:childTnLst>
              </p:cTn>
              <p:nextCondLst>
                <p:cond evt="onClick" delay="0">
                  <p:tgtEl>
                    <p:spTgt spid="2"/>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0" y="1328784"/>
            <a:ext cx="3528290" cy="1063337"/>
          </a:xfrm>
          <a:prstGeom prst="rect">
            <a:avLst/>
          </a:prstGeom>
        </p:spPr>
        <p:txBody>
          <a:bodyPr lIns="91425" tIns="91425" rIns="91425" bIns="91425" anchor="b" anchorCtr="0">
            <a:noAutofit/>
          </a:bodyPr>
          <a:lstStyle/>
          <a:p>
            <a:pPr lvl="0" algn="ctr">
              <a:spcBef>
                <a:spcPts val="0"/>
              </a:spcBef>
              <a:buNone/>
            </a:pPr>
            <a:r>
              <a:rPr lang="en" dirty="0" smtClean="0"/>
              <a:t>Development</a:t>
            </a:r>
            <a:br>
              <a:rPr lang="en" dirty="0" smtClean="0"/>
            </a:br>
            <a:r>
              <a:rPr lang="en" dirty="0" smtClean="0"/>
              <a:t>Update</a:t>
            </a:r>
            <a:endParaRPr lang="en" dirty="0"/>
          </a:p>
        </p:txBody>
      </p:sp>
      <p:sp>
        <p:nvSpPr>
          <p:cNvPr id="5" name="Shape 137"/>
          <p:cNvSpPr txBox="1">
            <a:spLocks/>
          </p:cNvSpPr>
          <p:nvPr/>
        </p:nvSpPr>
        <p:spPr>
          <a:xfrm>
            <a:off x="3796927" y="758983"/>
            <a:ext cx="5223086" cy="3987161"/>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50" indent="-285750">
              <a:buFont typeface="Wingdings" panose="05000000000000000000" pitchFamily="2" charset="2"/>
              <a:buChar char="ü"/>
            </a:pPr>
            <a:endParaRPr lang="en" dirty="0" smtClean="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ü"/>
            </a:pPr>
            <a:endParaRPr lang="en" dirty="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ü"/>
            </a:pPr>
            <a:endParaRPr lang="en" dirty="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Ø"/>
            </a:pPr>
            <a:endParaRPr lang="en" dirty="0" smtClean="0">
              <a:solidFill>
                <a:schemeClr val="bg1"/>
              </a:solidFill>
              <a:latin typeface="+mn-lt"/>
              <a:ea typeface="Roboto" panose="020B0604020202020204" charset="0"/>
              <a:cs typeface="Roboto" panose="020B0604020202020204" charset="0"/>
            </a:endParaRPr>
          </a:p>
          <a:p>
            <a:r>
              <a:rPr lang="en" sz="2400" dirty="0" smtClean="0">
                <a:solidFill>
                  <a:schemeClr val="bg1"/>
                </a:solidFill>
                <a:latin typeface="+mn-lt"/>
                <a:ea typeface="Roboto" panose="020B0604020202020204" charset="0"/>
                <a:cs typeface="Roboto" panose="020B0604020202020204" charset="0"/>
              </a:rPr>
              <a:t>In-Progress Components</a:t>
            </a:r>
          </a:p>
          <a:p>
            <a:pPr marL="285750" indent="-285750">
              <a:buFont typeface="Wingdings" panose="05000000000000000000" pitchFamily="2" charset="2"/>
              <a:buChar char="Ø"/>
            </a:pPr>
            <a:r>
              <a:rPr lang="en" sz="1800" dirty="0" smtClean="0">
                <a:solidFill>
                  <a:schemeClr val="bg1"/>
                </a:solidFill>
                <a:latin typeface="+mn-lt"/>
                <a:ea typeface="Roboto" panose="020B0604020202020204" charset="0"/>
                <a:cs typeface="Roboto" panose="020B0604020202020204" charset="0"/>
              </a:rPr>
              <a:t>Further analytics components</a:t>
            </a:r>
          </a:p>
          <a:p>
            <a:pPr marL="285750" indent="-285750">
              <a:buFont typeface="Wingdings" panose="05000000000000000000" pitchFamily="2" charset="2"/>
              <a:buChar char="Ø"/>
            </a:pPr>
            <a:r>
              <a:rPr lang="en" sz="1800" dirty="0" smtClean="0">
                <a:solidFill>
                  <a:schemeClr val="bg1"/>
                </a:solidFill>
                <a:latin typeface="+mn-lt"/>
                <a:ea typeface="Roboto" panose="020B0604020202020204" charset="0"/>
                <a:cs typeface="Roboto" panose="020B0604020202020204" charset="0"/>
              </a:rPr>
              <a:t>Dashboard controls </a:t>
            </a:r>
          </a:p>
          <a:p>
            <a:pPr marL="285750" indent="-285750">
              <a:buFont typeface="Wingdings" panose="05000000000000000000" pitchFamily="2" charset="2"/>
              <a:buChar char="Ø"/>
            </a:pPr>
            <a:r>
              <a:rPr lang="en" sz="1800" dirty="0" smtClean="0">
                <a:solidFill>
                  <a:schemeClr val="bg1"/>
                </a:solidFill>
                <a:latin typeface="+mn-lt"/>
                <a:ea typeface="Roboto" panose="020B0604020202020204" charset="0"/>
                <a:cs typeface="Roboto" panose="020B0604020202020204" charset="0"/>
              </a:rPr>
              <a:t>Data visualizations and graphics</a:t>
            </a:r>
          </a:p>
          <a:p>
            <a:pPr marL="285750" indent="-285750">
              <a:buFont typeface="Wingdings" panose="05000000000000000000" pitchFamily="2" charset="2"/>
              <a:buChar char="Ø"/>
            </a:pPr>
            <a:endParaRPr lang="en" sz="1800" dirty="0" smtClean="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Ø"/>
            </a:pPr>
            <a:endParaRPr lang="en" sz="1800" dirty="0">
              <a:solidFill>
                <a:schemeClr val="bg1"/>
              </a:solidFill>
              <a:latin typeface="+mn-lt"/>
              <a:ea typeface="Roboto" panose="020B0604020202020204" charset="0"/>
              <a:cs typeface="Roboto" panose="020B0604020202020204" charset="0"/>
            </a:endParaRPr>
          </a:p>
          <a:p>
            <a:r>
              <a:rPr lang="en" sz="2400" dirty="0">
                <a:solidFill>
                  <a:schemeClr val="bg1"/>
                </a:solidFill>
                <a:ea typeface="Roboto" panose="020B0604020202020204" charset="0"/>
                <a:cs typeface="Roboto" panose="020B0604020202020204" charset="0"/>
              </a:rPr>
              <a:t>Important Next Steps</a:t>
            </a:r>
          </a:p>
          <a:p>
            <a:pPr marL="285750" indent="-285750">
              <a:buFont typeface="Wingdings" panose="05000000000000000000" pitchFamily="2" charset="2"/>
              <a:buChar char="§"/>
            </a:pPr>
            <a:r>
              <a:rPr lang="en" sz="1800" dirty="0">
                <a:solidFill>
                  <a:schemeClr val="bg1"/>
                </a:solidFill>
                <a:ea typeface="Roboto" panose="020B0604020202020204" charset="0"/>
                <a:cs typeface="Roboto" panose="020B0604020202020204" charset="0"/>
              </a:rPr>
              <a:t>Connection to o</a:t>
            </a:r>
            <a:r>
              <a:rPr lang="en" sz="1800" dirty="0" smtClean="0">
                <a:solidFill>
                  <a:schemeClr val="bg1"/>
                </a:solidFill>
                <a:ea typeface="Roboto" panose="020B0604020202020204" charset="0"/>
                <a:cs typeface="Roboto" panose="020B0604020202020204" charset="0"/>
              </a:rPr>
              <a:t>ther applications</a:t>
            </a:r>
            <a:endParaRPr lang="en" sz="1800" dirty="0">
              <a:solidFill>
                <a:schemeClr val="bg1"/>
              </a:solidFill>
              <a:ea typeface="Roboto" panose="020B0604020202020204" charset="0"/>
              <a:cs typeface="Roboto" panose="020B0604020202020204" charset="0"/>
            </a:endParaRPr>
          </a:p>
          <a:p>
            <a:pPr marL="285750" indent="-285750">
              <a:buFont typeface="Wingdings" panose="05000000000000000000" pitchFamily="2" charset="2"/>
              <a:buChar char="§"/>
            </a:pPr>
            <a:r>
              <a:rPr lang="en" sz="1800" dirty="0" smtClean="0">
                <a:solidFill>
                  <a:schemeClr val="bg1"/>
                </a:solidFill>
                <a:ea typeface="Roboto" panose="020B0604020202020204" charset="0"/>
                <a:cs typeface="Roboto" panose="020B0604020202020204" charset="0"/>
              </a:rPr>
              <a:t>Testing</a:t>
            </a:r>
          </a:p>
          <a:p>
            <a:pPr marL="285750" indent="-285750">
              <a:buFont typeface="Wingdings" panose="05000000000000000000" pitchFamily="2" charset="2"/>
              <a:buChar char="§"/>
            </a:pPr>
            <a:r>
              <a:rPr lang="en" sz="1800" dirty="0" smtClean="0">
                <a:solidFill>
                  <a:schemeClr val="bg1"/>
                </a:solidFill>
                <a:ea typeface="Roboto" panose="020B0604020202020204" charset="0"/>
                <a:cs typeface="Roboto" panose="020B0604020202020204" charset="0"/>
              </a:rPr>
              <a:t>User guide and documentation</a:t>
            </a:r>
            <a:endParaRPr lang="en" sz="1800" dirty="0">
              <a:solidFill>
                <a:schemeClr val="bg1"/>
              </a:solidFill>
              <a:ea typeface="Roboto" panose="020B0604020202020204" charset="0"/>
              <a:cs typeface="Roboto" panose="020B0604020202020204" charset="0"/>
            </a:endParaRPr>
          </a:p>
          <a:p>
            <a:pPr marL="285750" indent="-285750">
              <a:buFont typeface="Wingdings" panose="05000000000000000000" pitchFamily="2" charset="2"/>
              <a:buChar char="Ø"/>
            </a:pPr>
            <a:endParaRPr lang="en" sz="1800" dirty="0" smtClean="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Ø"/>
            </a:pPr>
            <a:endParaRPr lang="en" dirty="0" smtClean="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Ø"/>
            </a:pPr>
            <a:endParaRPr lang="en" dirty="0" smtClean="0">
              <a:solidFill>
                <a:schemeClr val="bg1"/>
              </a:solidFill>
              <a:latin typeface="+mn-lt"/>
              <a:ea typeface="Roboto" panose="020B0604020202020204" charset="0"/>
              <a:cs typeface="Roboto" panose="020B0604020202020204" charset="0"/>
            </a:endParaRPr>
          </a:p>
        </p:txBody>
      </p:sp>
      <p:pic>
        <p:nvPicPr>
          <p:cNvPr id="2" name="Slid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67607" y="4136544"/>
            <a:ext cx="609600" cy="609600"/>
          </a:xfrm>
          <a:prstGeom prst="rect">
            <a:avLst/>
          </a:prstGeom>
        </p:spPr>
      </p:pic>
    </p:spTree>
    <p:extLst>
      <p:ext uri="{BB962C8B-B14F-4D97-AF65-F5344CB8AC3E}">
        <p14:creationId xmlns:p14="http://schemas.microsoft.com/office/powerpoint/2010/main" val="3600559061"/>
      </p:ext>
    </p:extLst>
  </p:cSld>
  <p:clrMapOvr>
    <a:masterClrMapping/>
  </p:clrMapOvr>
  <p:transition spd="slow" advClick="0" advTm="23770">
    <p:cut/>
    <p:sndAc>
      <p:stSnd>
        <p:snd r:embed="rId5" name="Slide7.wav"/>
      </p:stSnd>
    </p:sndAc>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65" fill="hold"/>
                                        <p:tgtEl>
                                          <p:spTgt spid="2"/>
                                        </p:tgtEl>
                                      </p:cBhvr>
                                    </p:cmd>
                                  </p:childTnLst>
                                </p:cTn>
                              </p:par>
                            </p:childTnLst>
                          </p:cTn>
                        </p:par>
                      </p:childTnLst>
                    </p:cTn>
                  </p:par>
                </p:childTnLst>
              </p:cTn>
              <p:nextCondLst>
                <p:cond evt="onClick" delay="0">
                  <p:tgtEl>
                    <p:spTgt spid="2"/>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0"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0" y="1060147"/>
            <a:ext cx="3528290" cy="1063337"/>
          </a:xfrm>
          <a:prstGeom prst="rect">
            <a:avLst/>
          </a:prstGeom>
        </p:spPr>
        <p:txBody>
          <a:bodyPr lIns="91425" tIns="91425" rIns="91425" bIns="91425" anchor="b" anchorCtr="0">
            <a:noAutofit/>
          </a:bodyPr>
          <a:lstStyle/>
          <a:p>
            <a:pPr lvl="0" algn="ctr">
              <a:spcBef>
                <a:spcPts val="0"/>
              </a:spcBef>
              <a:buNone/>
            </a:pPr>
            <a:r>
              <a:rPr lang="en" dirty="0" smtClean="0"/>
              <a:t>Development</a:t>
            </a:r>
            <a:br>
              <a:rPr lang="en" dirty="0" smtClean="0"/>
            </a:br>
            <a:r>
              <a:rPr lang="en" dirty="0" smtClean="0"/>
              <a:t>Challenges</a:t>
            </a:r>
            <a:endParaRPr lang="en" dirty="0"/>
          </a:p>
        </p:txBody>
      </p:sp>
      <p:sp>
        <p:nvSpPr>
          <p:cNvPr id="2" name="Rectangle 1"/>
          <p:cNvSpPr/>
          <p:nvPr/>
        </p:nvSpPr>
        <p:spPr>
          <a:xfrm>
            <a:off x="3528292" y="0"/>
            <a:ext cx="5615708" cy="5970865"/>
          </a:xfrm>
          <a:prstGeom prst="rect">
            <a:avLst/>
          </a:prstGeom>
        </p:spPr>
        <p:txBody>
          <a:bodyPr wrap="square">
            <a:spAutoFit/>
          </a:bodyPr>
          <a:lstStyle/>
          <a:p>
            <a:pPr marL="971550" lvl="1" indent="-285750">
              <a:buFont typeface="Wingdings" panose="05000000000000000000" pitchFamily="2" charset="2"/>
              <a:buChar char="§"/>
            </a:pPr>
            <a:endParaRPr lang="en" sz="1600" dirty="0" smtClean="0">
              <a:solidFill>
                <a:schemeClr val="bg1"/>
              </a:solidFill>
            </a:endParaRPr>
          </a:p>
          <a:p>
            <a:pPr marL="574675" lvl="1" indent="-342900">
              <a:buFont typeface="Wingdings" panose="05000000000000000000" pitchFamily="2" charset="2"/>
              <a:buChar char="§"/>
            </a:pPr>
            <a:r>
              <a:rPr lang="en" sz="2400" dirty="0" smtClean="0">
                <a:solidFill>
                  <a:schemeClr val="bg1"/>
                </a:solidFill>
              </a:rPr>
              <a:t>Data Availability</a:t>
            </a:r>
          </a:p>
          <a:p>
            <a:pPr marL="228600"/>
            <a:r>
              <a:rPr lang="en" sz="2400" dirty="0" smtClean="0">
                <a:solidFill>
                  <a:schemeClr val="bg1"/>
                </a:solidFill>
              </a:rPr>
              <a:t>	</a:t>
            </a:r>
            <a:r>
              <a:rPr lang="en" sz="1800" dirty="0">
                <a:solidFill>
                  <a:schemeClr val="bg1"/>
                </a:solidFill>
              </a:rPr>
              <a:t>Large data set </a:t>
            </a:r>
            <a:r>
              <a:rPr lang="en" sz="1800" dirty="0" smtClean="0">
                <a:solidFill>
                  <a:schemeClr val="bg1"/>
                </a:solidFill>
              </a:rPr>
              <a:t>required</a:t>
            </a:r>
          </a:p>
          <a:p>
            <a:pPr marL="228600"/>
            <a:r>
              <a:rPr lang="en" sz="1800" dirty="0">
                <a:solidFill>
                  <a:schemeClr val="bg1"/>
                </a:solidFill>
              </a:rPr>
              <a:t>	</a:t>
            </a:r>
            <a:r>
              <a:rPr lang="en" sz="1800" dirty="0" smtClean="0">
                <a:solidFill>
                  <a:schemeClr val="bg1"/>
                </a:solidFill>
              </a:rPr>
              <a:t>Needed to be generated</a:t>
            </a:r>
            <a:endParaRPr lang="en" sz="1800" dirty="0">
              <a:solidFill>
                <a:schemeClr val="bg1"/>
              </a:solidFill>
            </a:endParaRPr>
          </a:p>
          <a:p>
            <a:pPr marL="574675" lvl="1" indent="-342900">
              <a:buFont typeface="Wingdings" panose="05000000000000000000" pitchFamily="2" charset="2"/>
              <a:buChar char="§"/>
            </a:pPr>
            <a:endParaRPr lang="en" sz="2400" dirty="0">
              <a:solidFill>
                <a:schemeClr val="bg1"/>
              </a:solidFill>
            </a:endParaRPr>
          </a:p>
          <a:p>
            <a:pPr marL="571500" lvl="0" indent="-342900">
              <a:buFont typeface="Wingdings" panose="05000000000000000000" pitchFamily="2" charset="2"/>
              <a:buChar char="§"/>
            </a:pPr>
            <a:r>
              <a:rPr lang="en" sz="2400" dirty="0">
                <a:solidFill>
                  <a:schemeClr val="bg1"/>
                </a:solidFill>
              </a:rPr>
              <a:t>Georgia Tech FHIR </a:t>
            </a:r>
            <a:r>
              <a:rPr lang="en" sz="2400" dirty="0" smtClean="0">
                <a:solidFill>
                  <a:schemeClr val="bg1"/>
                </a:solidFill>
              </a:rPr>
              <a:t>Server</a:t>
            </a:r>
          </a:p>
          <a:p>
            <a:pPr marL="228600" lvl="0"/>
            <a:r>
              <a:rPr lang="en" sz="2400" dirty="0">
                <a:solidFill>
                  <a:schemeClr val="bg1"/>
                </a:solidFill>
              </a:rPr>
              <a:t>	</a:t>
            </a:r>
            <a:r>
              <a:rPr lang="en" sz="1800" dirty="0" smtClean="0">
                <a:solidFill>
                  <a:schemeClr val="bg1"/>
                </a:solidFill>
              </a:rPr>
              <a:t>Bulk requests response capped</a:t>
            </a:r>
          </a:p>
          <a:p>
            <a:pPr marL="228600" lvl="0"/>
            <a:r>
              <a:rPr lang="en" sz="1800" dirty="0">
                <a:solidFill>
                  <a:schemeClr val="bg1"/>
                </a:solidFill>
              </a:rPr>
              <a:t>	</a:t>
            </a:r>
            <a:r>
              <a:rPr lang="en" sz="1800" dirty="0" smtClean="0">
                <a:solidFill>
                  <a:schemeClr val="bg1"/>
                </a:solidFill>
              </a:rPr>
              <a:t>Slows load of data </a:t>
            </a:r>
          </a:p>
          <a:p>
            <a:pPr marL="574675" lvl="1" indent="-342900">
              <a:buFont typeface="Wingdings" panose="05000000000000000000" pitchFamily="2" charset="2"/>
              <a:buChar char="§"/>
            </a:pPr>
            <a:endParaRPr lang="en" sz="2400" dirty="0">
              <a:solidFill>
                <a:schemeClr val="bg1"/>
              </a:solidFill>
            </a:endParaRPr>
          </a:p>
          <a:p>
            <a:pPr marL="574675" lvl="1" indent="-342900">
              <a:buFont typeface="Wingdings" panose="05000000000000000000" pitchFamily="2" charset="2"/>
              <a:buChar char="§"/>
            </a:pPr>
            <a:r>
              <a:rPr lang="en" sz="2400" dirty="0" smtClean="0">
                <a:solidFill>
                  <a:schemeClr val="bg1"/>
                </a:solidFill>
              </a:rPr>
              <a:t>FHIR Query Specifications</a:t>
            </a:r>
          </a:p>
          <a:p>
            <a:pPr marL="231775" lvl="1"/>
            <a:r>
              <a:rPr lang="en" sz="2400" dirty="0" smtClean="0">
                <a:solidFill>
                  <a:schemeClr val="bg1"/>
                </a:solidFill>
              </a:rPr>
              <a:t>	</a:t>
            </a:r>
            <a:r>
              <a:rPr lang="en" sz="1800" dirty="0" smtClean="0">
                <a:solidFill>
                  <a:schemeClr val="bg1"/>
                </a:solidFill>
              </a:rPr>
              <a:t>Lacks detail for complicated queries</a:t>
            </a:r>
          </a:p>
          <a:p>
            <a:pPr marL="231775" lvl="1"/>
            <a:endParaRPr lang="en" sz="1800" dirty="0" smtClean="0">
              <a:solidFill>
                <a:schemeClr val="bg1"/>
              </a:solidFill>
            </a:endParaRPr>
          </a:p>
          <a:p>
            <a:pPr marL="574675" lvl="1" indent="-342900">
              <a:buFont typeface="Wingdings" panose="05000000000000000000" pitchFamily="2" charset="2"/>
              <a:buChar char="§"/>
            </a:pPr>
            <a:r>
              <a:rPr lang="en" sz="2400" dirty="0" smtClean="0">
                <a:solidFill>
                  <a:schemeClr val="bg1"/>
                </a:solidFill>
              </a:rPr>
              <a:t>Visualizations and Interfaces</a:t>
            </a:r>
            <a:endParaRPr lang="en" sz="2400" dirty="0">
              <a:solidFill>
                <a:schemeClr val="bg1"/>
              </a:solidFill>
            </a:endParaRPr>
          </a:p>
          <a:p>
            <a:pPr marL="231775" lvl="1"/>
            <a:r>
              <a:rPr lang="en" sz="2400" dirty="0">
                <a:solidFill>
                  <a:schemeClr val="bg1"/>
                </a:solidFill>
              </a:rPr>
              <a:t>	</a:t>
            </a:r>
            <a:r>
              <a:rPr lang="en" sz="1800" dirty="0" smtClean="0">
                <a:solidFill>
                  <a:schemeClr val="bg1"/>
                </a:solidFill>
              </a:rPr>
              <a:t>Maintain ease of use</a:t>
            </a:r>
          </a:p>
          <a:p>
            <a:pPr marL="231775" lvl="1"/>
            <a:r>
              <a:rPr lang="en" sz="1800" dirty="0">
                <a:solidFill>
                  <a:schemeClr val="bg1"/>
                </a:solidFill>
              </a:rPr>
              <a:t>	</a:t>
            </a:r>
            <a:r>
              <a:rPr lang="en" sz="1800" dirty="0" smtClean="0">
                <a:solidFill>
                  <a:schemeClr val="bg1"/>
                </a:solidFill>
              </a:rPr>
              <a:t>Clean results presentation</a:t>
            </a:r>
            <a:endParaRPr lang="en" sz="1800" dirty="0">
              <a:solidFill>
                <a:schemeClr val="bg1"/>
              </a:solidFill>
            </a:endParaRPr>
          </a:p>
          <a:p>
            <a:pPr marL="231775" lvl="1"/>
            <a:endParaRPr lang="en" sz="1800" dirty="0" smtClean="0">
              <a:solidFill>
                <a:schemeClr val="bg1"/>
              </a:solidFill>
            </a:endParaRPr>
          </a:p>
          <a:p>
            <a:pPr marL="231775" lvl="1"/>
            <a:endParaRPr lang="en" sz="1800" dirty="0">
              <a:solidFill>
                <a:schemeClr val="bg1"/>
              </a:solidFill>
            </a:endParaRPr>
          </a:p>
          <a:p>
            <a:pPr marL="231775" lvl="1"/>
            <a:endParaRPr lang="en" sz="1800" dirty="0">
              <a:solidFill>
                <a:schemeClr val="bg1"/>
              </a:solidFill>
            </a:endParaRPr>
          </a:p>
        </p:txBody>
      </p:sp>
      <p:pic>
        <p:nvPicPr>
          <p:cNvPr id="4" name="Slid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9600" y="4157743"/>
            <a:ext cx="609600" cy="609600"/>
          </a:xfrm>
          <a:prstGeom prst="rect">
            <a:avLst/>
          </a:prstGeom>
        </p:spPr>
      </p:pic>
    </p:spTree>
    <p:extLst>
      <p:ext uri="{BB962C8B-B14F-4D97-AF65-F5344CB8AC3E}">
        <p14:creationId xmlns:p14="http://schemas.microsoft.com/office/powerpoint/2010/main" val="95737492"/>
      </p:ext>
    </p:extLst>
  </p:cSld>
  <p:clrMapOvr>
    <a:masterClrMapping/>
  </p:clrMapOvr>
  <p:transition spd="slow" advClick="0" advTm="48580">
    <p:cut/>
    <p:sndAc>
      <p:stSnd>
        <p:snd r:embed="rId5" name="Slide8.wav"/>
      </p:stSnd>
    </p:sndAc>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76" fill="hold"/>
                                        <p:tgtEl>
                                          <p:spTgt spid="4"/>
                                        </p:tgtEl>
                                      </p:cBhvr>
                                    </p:cmd>
                                  </p:childTnLst>
                                </p:cTn>
                              </p:par>
                            </p:childTnLst>
                          </p:cTn>
                        </p:par>
                      </p:childTnLst>
                    </p:cTn>
                  </p:par>
                </p:childTnLst>
              </p:cTn>
              <p:nextCondLst>
                <p:cond evt="onClick" delay="0">
                  <p:tgtEl>
                    <p:spTgt spid="4"/>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1" y="600363"/>
            <a:ext cx="3528290" cy="1063337"/>
          </a:xfrm>
          <a:prstGeom prst="rect">
            <a:avLst/>
          </a:prstGeom>
        </p:spPr>
        <p:txBody>
          <a:bodyPr lIns="91425" tIns="91425" rIns="91425" bIns="91425" anchor="b" anchorCtr="0">
            <a:noAutofit/>
          </a:bodyPr>
          <a:lstStyle/>
          <a:p>
            <a:pPr lvl="0" algn="ctr"/>
            <a:r>
              <a:rPr lang="en-US" dirty="0" smtClean="0"/>
              <a:t>Preliminary Demonstration</a:t>
            </a:r>
            <a:endParaRPr lang="en" dirty="0"/>
          </a:p>
        </p:txBody>
      </p:sp>
      <p:pic>
        <p:nvPicPr>
          <p:cNvPr id="4" name="Picture 3"/>
          <p:cNvPicPr>
            <a:picLocks noChangeAspect="1"/>
          </p:cNvPicPr>
          <p:nvPr/>
        </p:nvPicPr>
        <p:blipFill>
          <a:blip r:embed="rId6"/>
          <a:stretch>
            <a:fillRect/>
          </a:stretch>
        </p:blipFill>
        <p:spPr>
          <a:xfrm>
            <a:off x="3656721" y="178862"/>
            <a:ext cx="5358848" cy="4785775"/>
          </a:xfrm>
          <a:prstGeom prst="rect">
            <a:avLst/>
          </a:prstGeom>
        </p:spPr>
      </p:pic>
      <p:sp>
        <p:nvSpPr>
          <p:cNvPr id="9" name="Rectangle 8"/>
          <p:cNvSpPr/>
          <p:nvPr/>
        </p:nvSpPr>
        <p:spPr>
          <a:xfrm>
            <a:off x="36914" y="1912368"/>
            <a:ext cx="3380508" cy="2554545"/>
          </a:xfrm>
          <a:prstGeom prst="rect">
            <a:avLst/>
          </a:prstGeom>
        </p:spPr>
        <p:txBody>
          <a:bodyPr wrap="square">
            <a:spAutoFit/>
          </a:bodyPr>
          <a:lstStyle/>
          <a:p>
            <a:r>
              <a:rPr lang="en" sz="2000" dirty="0" smtClean="0">
                <a:solidFill>
                  <a:srgbClr val="735671"/>
                </a:solidFill>
                <a:latin typeface="Roboto" panose="020B0604020202020204" charset="0"/>
                <a:ea typeface="Roboto" panose="020B0604020202020204" charset="0"/>
                <a:cs typeface="Roboto" panose="020B0604020202020204" charset="0"/>
              </a:rPr>
              <a:t>Main Results Interface</a:t>
            </a:r>
          </a:p>
          <a:p>
            <a:endParaRPr lang="en" sz="2000" dirty="0">
              <a:solidFill>
                <a:srgbClr val="735671"/>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Historical Results</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Current Results</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State by State Breakdown</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p:txBody>
      </p:sp>
      <p:pic>
        <p:nvPicPr>
          <p:cNvPr id="2" name="Slid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4124860924"/>
      </p:ext>
    </p:extLst>
  </p:cSld>
  <p:clrMapOvr>
    <a:masterClrMapping/>
  </p:clrMapOvr>
  <p:transition spd="slow" advClick="0" advTm="20970">
    <p:cut/>
    <p:sndAc>
      <p:stSnd>
        <p:snd r:embed="rId5" name="Slide9.wav"/>
      </p:stSnd>
    </p:sndAc>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67" fill="hold"/>
                                        <p:tgtEl>
                                          <p:spTgt spid="2"/>
                                        </p:tgtEl>
                                      </p:cBhvr>
                                    </p:cmd>
                                  </p:childTnLst>
                                </p:cTn>
                              </p:par>
                            </p:childTnLst>
                          </p:cTn>
                        </p:par>
                      </p:childTnLst>
                    </p:cTn>
                  </p:par>
                </p:childTnLst>
              </p:cTn>
              <p:nextCondLst>
                <p:cond evt="onClick" delay="0">
                  <p:tgtEl>
                    <p:spTgt spid="2"/>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3768</TotalTime>
  <Words>1120</Words>
  <Application>Microsoft Office PowerPoint</Application>
  <PresentationFormat>On-screen Show (16:9)</PresentationFormat>
  <Paragraphs>224</Paragraphs>
  <Slides>14</Slides>
  <Notes>13</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Roboto</vt:lpstr>
      <vt:lpstr>Wingdings</vt:lpstr>
      <vt:lpstr>Arial</vt:lpstr>
      <vt:lpstr>geometric</vt:lpstr>
      <vt:lpstr>Healthy Weight on FHIR CDC Analytics Reporting Application   Team-Too Deliverable 3: Progress Report </vt:lpstr>
      <vt:lpstr>Project Goal: Develop application to better understand  and prevent childhood obesity </vt:lpstr>
      <vt:lpstr>PowerPoint Presentation</vt:lpstr>
      <vt:lpstr>Architectural Design</vt:lpstr>
      <vt:lpstr>Architectural Design:</vt:lpstr>
      <vt:lpstr>Development Update</vt:lpstr>
      <vt:lpstr>Development Update</vt:lpstr>
      <vt:lpstr>Development Challenges</vt:lpstr>
      <vt:lpstr>Preliminary Demonstration</vt:lpstr>
      <vt:lpstr>Preliminary Demonstration</vt:lpstr>
      <vt:lpstr>Preliminary Demonstration</vt:lpstr>
      <vt:lpstr>Preliminary Demonstration</vt:lpstr>
      <vt:lpstr>Upcoming Features: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Healthy Weight on FHIR CDC Analytics Reporting Application   Team-Too Deiverable 1: Topic Presentation</dc:title>
  <dc:creator>Kirk Pastorian</dc:creator>
  <cp:lastModifiedBy>Carrot</cp:lastModifiedBy>
  <cp:revision>116</cp:revision>
  <dcterms:modified xsi:type="dcterms:W3CDTF">2016-04-30T02:23:09Z</dcterms:modified>
</cp:coreProperties>
</file>